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http://customooxmlschemas.google.com/">
      <go:slidesCustomData xmlns:go="http://customooxmlschemas.google.com/" r:id="rId16" roundtripDataSignature="AMtx7mhvjOExx1K8rocsIS0vLAa2jw8Sg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6"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6" name="Google Shape;86;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130af7ef9b1_0_6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7" name="Google Shape;177;g130af7ef9b1_0_6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8" name="Google Shape;178;g130af7ef9b1_0_6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6" name="Google Shape;96;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97" name="Google Shape;97;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7" name="Google Shape;10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rmAutofit/>
          </a:bodyPr>
          <a:lstStyle/>
          <a:p>
            <a:pPr indent="0" lvl="0" marL="0" rtl="0" algn="l">
              <a:lnSpc>
                <a:spcPct val="100000"/>
              </a:lnSpc>
              <a:spcBef>
                <a:spcPts val="0"/>
              </a:spcBef>
              <a:spcAft>
                <a:spcPts val="0"/>
              </a:spcAft>
              <a:buSzPts val="1400"/>
              <a:buNone/>
            </a:pPr>
            <a:r>
              <a:t/>
            </a:r>
            <a:endParaRPr/>
          </a:p>
        </p:txBody>
      </p:sp>
      <p:sp>
        <p:nvSpPr>
          <p:cNvPr id="108" name="Google Shape;108;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g130af7ef9b1_0_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7" name="Google Shape;117;g130af7ef9b1_0_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8" name="Google Shape;118;g130af7ef9b1_0_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g130af7ef9b1_0_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g130af7ef9b1_0_1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28" name="Google Shape;128;g130af7ef9b1_0_1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130af7ef9b1_0_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7" name="Google Shape;137;g130af7ef9b1_0_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g130af7ef9b1_0_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30af7ef9b1_0_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7" name="Google Shape;147;g130af7ef9b1_0_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8" name="Google Shape;148;g130af7ef9b1_0_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30af7ef9b1_0_5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7" name="Google Shape;157;g130af7ef9b1_0_5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8" name="Google Shape;158;g130af7ef9b1_0_56: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130af7ef9b1_0_4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7" name="Google Shape;167;g130af7ef9b1_0_47: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8" name="Google Shape;168;g130af7ef9b1_0_47: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5" name="Shape 15"/>
        <p:cNvGrpSpPr/>
        <p:nvPr/>
      </p:nvGrpSpPr>
      <p:grpSpPr>
        <a:xfrm>
          <a:off x="0" y="0"/>
          <a:ext cx="0" cy="0"/>
          <a:chOff x="0" y="0"/>
          <a:chExt cx="0" cy="0"/>
        </a:xfrm>
      </p:grpSpPr>
      <p:sp>
        <p:nvSpPr>
          <p:cNvPr id="16" name="Google Shape;16;p1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8" name="Google Shape;18;p1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9"/>
          <p:cNvSpPr txBox="1"/>
          <p:nvPr>
            <p:ph idx="1" type="body"/>
          </p:nvPr>
        </p:nvSpPr>
        <p:spPr>
          <a:xfrm rot="5400000">
            <a:off x="2309019" y="-251617"/>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5" name="Google Shape;75;p1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7" name="Google Shape;77;p1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20"/>
          <p:cNvSpPr txBox="1"/>
          <p:nvPr>
            <p:ph type="title"/>
          </p:nvPr>
        </p:nvSpPr>
        <p:spPr>
          <a:xfrm rot="5400000">
            <a:off x="4732338" y="2171703"/>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0" name="Google Shape;80;p20"/>
          <p:cNvSpPr txBox="1"/>
          <p:nvPr>
            <p:ph idx="1" type="body"/>
          </p:nvPr>
        </p:nvSpPr>
        <p:spPr>
          <a:xfrm rot="5400000">
            <a:off x="541338" y="190502"/>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81" name="Google Shape;81;p20"/>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20"/>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3" name="Google Shape;83;p20"/>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9" name="Shape 19"/>
        <p:cNvGrpSpPr/>
        <p:nvPr/>
      </p:nvGrpSpPr>
      <p:grpSpPr>
        <a:xfrm>
          <a:off x="0" y="0"/>
          <a:ext cx="0" cy="0"/>
          <a:chOff x="0" y="0"/>
          <a:chExt cx="0" cy="0"/>
        </a:xfrm>
      </p:grpSpPr>
      <p:sp>
        <p:nvSpPr>
          <p:cNvPr id="20" name="Google Shape;20;p11"/>
          <p:cNvSpPr txBox="1"/>
          <p:nvPr>
            <p:ph type="ctrTitle"/>
          </p:nvPr>
        </p:nvSpPr>
        <p:spPr>
          <a:xfrm>
            <a:off x="685800" y="2130427"/>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11"/>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22" name="Google Shape;22;p11"/>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11"/>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5" name="Shape 25"/>
        <p:cNvGrpSpPr/>
        <p:nvPr/>
      </p:nvGrpSpPr>
      <p:grpSpPr>
        <a:xfrm>
          <a:off x="0" y="0"/>
          <a:ext cx="0" cy="0"/>
          <a:chOff x="0" y="0"/>
          <a:chExt cx="0" cy="0"/>
        </a:xfrm>
      </p:grpSpPr>
      <p:sp>
        <p:nvSpPr>
          <p:cNvPr id="26" name="Google Shape;26;p1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12"/>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8" name="Google Shape;28;p12"/>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12"/>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1" name="Shape 31"/>
        <p:cNvGrpSpPr/>
        <p:nvPr/>
      </p:nvGrpSpPr>
      <p:grpSpPr>
        <a:xfrm>
          <a:off x="0" y="0"/>
          <a:ext cx="0" cy="0"/>
          <a:chOff x="0" y="0"/>
          <a:chExt cx="0" cy="0"/>
        </a:xfrm>
      </p:grpSpPr>
      <p:sp>
        <p:nvSpPr>
          <p:cNvPr id="32" name="Google Shape;32;p13"/>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13"/>
          <p:cNvSpPr txBox="1"/>
          <p:nvPr>
            <p:ph idx="1" type="body"/>
          </p:nvPr>
        </p:nvSpPr>
        <p:spPr>
          <a:xfrm>
            <a:off x="722313" y="2906715"/>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4" name="Google Shape;34;p13"/>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13"/>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7" name="Shape 37"/>
        <p:cNvGrpSpPr/>
        <p:nvPr/>
      </p:nvGrpSpPr>
      <p:grpSpPr>
        <a:xfrm>
          <a:off x="0" y="0"/>
          <a:ext cx="0" cy="0"/>
          <a:chOff x="0" y="0"/>
          <a:chExt cx="0" cy="0"/>
        </a:xfrm>
      </p:grpSpPr>
      <p:sp>
        <p:nvSpPr>
          <p:cNvPr id="38" name="Google Shape;38;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4"/>
          <p:cNvSpPr txBox="1"/>
          <p:nvPr>
            <p:ph idx="1" type="body"/>
          </p:nvPr>
        </p:nvSpPr>
        <p:spPr>
          <a:xfrm>
            <a:off x="457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0" name="Google Shape;40;p14"/>
          <p:cNvSpPr txBox="1"/>
          <p:nvPr>
            <p:ph idx="2" type="body"/>
          </p:nvPr>
        </p:nvSpPr>
        <p:spPr>
          <a:xfrm>
            <a:off x="4648200" y="1600202"/>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41" name="Google Shape;41;p14"/>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14"/>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4" name="Shape 44"/>
        <p:cNvGrpSpPr/>
        <p:nvPr/>
      </p:nvGrpSpPr>
      <p:grpSpPr>
        <a:xfrm>
          <a:off x="0" y="0"/>
          <a:ext cx="0" cy="0"/>
          <a:chOff x="0" y="0"/>
          <a:chExt cx="0" cy="0"/>
        </a:xfrm>
      </p:grpSpPr>
      <p:sp>
        <p:nvSpPr>
          <p:cNvPr id="45" name="Google Shape;45;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15"/>
          <p:cNvSpPr txBox="1"/>
          <p:nvPr>
            <p:ph idx="1" type="body"/>
          </p:nvPr>
        </p:nvSpPr>
        <p:spPr>
          <a:xfrm>
            <a:off x="457202"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7" name="Google Shape;47;p15"/>
          <p:cNvSpPr txBox="1"/>
          <p:nvPr>
            <p:ph idx="2" type="body"/>
          </p:nvPr>
        </p:nvSpPr>
        <p:spPr>
          <a:xfrm>
            <a:off x="457202"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8" name="Google Shape;48;p15"/>
          <p:cNvSpPr txBox="1"/>
          <p:nvPr>
            <p:ph idx="3" type="body"/>
          </p:nvPr>
        </p:nvSpPr>
        <p:spPr>
          <a:xfrm>
            <a:off x="4645027"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9" name="Google Shape;49;p15"/>
          <p:cNvSpPr txBox="1"/>
          <p:nvPr>
            <p:ph idx="4" type="body"/>
          </p:nvPr>
        </p:nvSpPr>
        <p:spPr>
          <a:xfrm>
            <a:off x="4645027"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50" name="Google Shape;50;p15"/>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5" name="Google Shape;55;p16"/>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6"/>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7"/>
          <p:cNvSpPr txBox="1"/>
          <p:nvPr>
            <p:ph type="title"/>
          </p:nvPr>
        </p:nvSpPr>
        <p:spPr>
          <a:xfrm>
            <a:off x="457202"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7"/>
          <p:cNvSpPr txBox="1"/>
          <p:nvPr>
            <p:ph idx="1" type="body"/>
          </p:nvPr>
        </p:nvSpPr>
        <p:spPr>
          <a:xfrm>
            <a:off x="3575051" y="273052"/>
            <a:ext cx="5111751"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61" name="Google Shape;61;p17"/>
          <p:cNvSpPr txBox="1"/>
          <p:nvPr>
            <p:ph idx="2" type="body"/>
          </p:nvPr>
        </p:nvSpPr>
        <p:spPr>
          <a:xfrm>
            <a:off x="457202" y="1435102"/>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2" name="Google Shape;62;p17"/>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7"/>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8"/>
          <p:cNvSpPr txBox="1"/>
          <p:nvPr>
            <p:ph type="title"/>
          </p:nvPr>
        </p:nvSpPr>
        <p:spPr>
          <a:xfrm>
            <a:off x="1792288" y="4800601"/>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8"/>
          <p:cNvSpPr/>
          <p:nvPr>
            <p:ph idx="2" type="pic"/>
          </p:nvPr>
        </p:nvSpPr>
        <p:spPr>
          <a:xfrm>
            <a:off x="1792288" y="612775"/>
            <a:ext cx="5486400" cy="4114800"/>
          </a:xfrm>
          <a:prstGeom prst="rect">
            <a:avLst/>
          </a:prstGeom>
          <a:noFill/>
          <a:ln>
            <a:noFill/>
          </a:ln>
        </p:spPr>
      </p:sp>
      <p:sp>
        <p:nvSpPr>
          <p:cNvPr id="68" name="Google Shape;68;p18"/>
          <p:cNvSpPr txBox="1"/>
          <p:nvPr>
            <p:ph idx="1" type="body"/>
          </p:nvPr>
        </p:nvSpPr>
        <p:spPr>
          <a:xfrm>
            <a:off x="1792288" y="5367339"/>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9" name="Google Shape;69;p18"/>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8"/>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18"/>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11" name="Google Shape;11;p9"/>
          <p:cNvSpPr txBox="1"/>
          <p:nvPr>
            <p:ph idx="1" type="body"/>
          </p:nvPr>
        </p:nvSpPr>
        <p:spPr>
          <a:xfrm>
            <a:off x="457200" y="1600202"/>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2" name="Google Shape;12;p9"/>
          <p:cNvSpPr txBox="1"/>
          <p:nvPr>
            <p:ph idx="10" type="dt"/>
          </p:nvPr>
        </p:nvSpPr>
        <p:spPr>
          <a:xfrm>
            <a:off x="457200" y="6356352"/>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3" name="Google Shape;13;p9"/>
          <p:cNvSpPr txBox="1"/>
          <p:nvPr>
            <p:ph idx="11" type="ftr"/>
          </p:nvPr>
        </p:nvSpPr>
        <p:spPr>
          <a:xfrm>
            <a:off x="3124200" y="6356352"/>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4" name="Google Shape;14;p9"/>
          <p:cNvSpPr txBox="1"/>
          <p:nvPr>
            <p:ph idx="12" type="sldNum"/>
          </p:nvPr>
        </p:nvSpPr>
        <p:spPr>
          <a:xfrm>
            <a:off x="6553200" y="6356352"/>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0" Type="http://schemas.openxmlformats.org/officeDocument/2006/relationships/hyperlink" Target="https://www.aap.com.au/" TargetMode="External"/><Relationship Id="rId11" Type="http://schemas.openxmlformats.org/officeDocument/2006/relationships/hyperlink" Target="https://www.bbc.com/" TargetMode="External"/><Relationship Id="rId22" Type="http://schemas.openxmlformats.org/officeDocument/2006/relationships/hyperlink" Target="http://english.yonhapnews.co.kr/" TargetMode="External"/><Relationship Id="rId10" Type="http://schemas.openxmlformats.org/officeDocument/2006/relationships/hyperlink" Target="http://www.xinhuanet.com/english/" TargetMode="External"/><Relationship Id="rId21" Type="http://schemas.openxmlformats.org/officeDocument/2006/relationships/hyperlink" Target="https://www.dailymail.co.uk/home/index.html" TargetMode="External"/><Relationship Id="rId13" Type="http://schemas.openxmlformats.org/officeDocument/2006/relationships/hyperlink" Target="https://www.efe.com/" TargetMode="External"/><Relationship Id="rId12" Type="http://schemas.openxmlformats.org/officeDocument/2006/relationships/hyperlink" Target="https://edition.cnn.com/" TargetMode="External"/><Relationship Id="rId23"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ria.ru/" TargetMode="External"/><Relationship Id="rId4" Type="http://schemas.openxmlformats.org/officeDocument/2006/relationships/hyperlink" Target="https://www.apnews.com/" TargetMode="External"/><Relationship Id="rId9" Type="http://schemas.openxmlformats.org/officeDocument/2006/relationships/hyperlink" Target="https://www.thenational.ae/" TargetMode="External"/><Relationship Id="rId15" Type="http://schemas.openxmlformats.org/officeDocument/2006/relationships/hyperlink" Target="https://tass.com" TargetMode="External"/><Relationship Id="rId14" Type="http://schemas.openxmlformats.org/officeDocument/2006/relationships/hyperlink" Target="https://timesofindia.indiatimes.com/" TargetMode="External"/><Relationship Id="rId17" Type="http://schemas.openxmlformats.org/officeDocument/2006/relationships/hyperlink" Target="http://www.ansa.it/english/index.html" TargetMode="External"/><Relationship Id="rId16" Type="http://schemas.openxmlformats.org/officeDocument/2006/relationships/hyperlink" Target="https://english.kyodonews.net/" TargetMode="External"/><Relationship Id="rId5" Type="http://schemas.openxmlformats.org/officeDocument/2006/relationships/hyperlink" Target="https://www.afp.com/en" TargetMode="External"/><Relationship Id="rId19" Type="http://schemas.openxmlformats.org/officeDocument/2006/relationships/hyperlink" Target="http://www.thecanadianpress.com/" TargetMode="External"/><Relationship Id="rId6" Type="http://schemas.openxmlformats.org/officeDocument/2006/relationships/hyperlink" Target="https://www.upi.com/" TargetMode="External"/><Relationship Id="rId18" Type="http://schemas.openxmlformats.org/officeDocument/2006/relationships/hyperlink" Target="http://agenciabrasil.ebc.com.br/en" TargetMode="External"/><Relationship Id="rId7" Type="http://schemas.openxmlformats.org/officeDocument/2006/relationships/hyperlink" Target="https://www.dpa.com/en/" TargetMode="External"/><Relationship Id="rId8" Type="http://schemas.openxmlformats.org/officeDocument/2006/relationships/hyperlink" Target="https://www.reuters.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pic>
        <p:nvPicPr>
          <p:cNvPr descr="C:\Users\marlyn\Documents\WINMUN\WINMUN logo.png" id="88" name="Google Shape;88;p1"/>
          <p:cNvPicPr preferRelativeResize="0"/>
          <p:nvPr/>
        </p:nvPicPr>
        <p:blipFill rotWithShape="1">
          <a:blip r:embed="rId3">
            <a:alphaModFix/>
          </a:blip>
          <a:srcRect b="23994" l="3361" r="3886" t="21841"/>
          <a:stretch/>
        </p:blipFill>
        <p:spPr>
          <a:xfrm>
            <a:off x="2362200" y="381000"/>
            <a:ext cx="4343400" cy="3981450"/>
          </a:xfrm>
          <a:prstGeom prst="rect">
            <a:avLst/>
          </a:prstGeom>
          <a:noFill/>
          <a:ln>
            <a:noFill/>
          </a:ln>
        </p:spPr>
      </p:pic>
      <p:pic>
        <p:nvPicPr>
          <p:cNvPr descr="C:\Users\marlyn\Downloads\blue-border-md.png" id="89" name="Google Shape;89;p1"/>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90" name="Google Shape;90;p1"/>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pic>
        <p:nvPicPr>
          <p:cNvPr descr="C:\Users\marlyn\Downloads\blue-border-md.png" id="91" name="Google Shape;91;p1"/>
          <p:cNvPicPr preferRelativeResize="0"/>
          <p:nvPr/>
        </p:nvPicPr>
        <p:blipFill rotWithShape="1">
          <a:blip r:embed="rId4">
            <a:alphaModFix/>
          </a:blip>
          <a:srcRect b="0" l="0" r="0" t="0"/>
          <a:stretch/>
        </p:blipFill>
        <p:spPr>
          <a:xfrm rot="-5400000">
            <a:off x="0" y="5646739"/>
            <a:ext cx="1211262" cy="1211263"/>
          </a:xfrm>
          <a:prstGeom prst="rect">
            <a:avLst/>
          </a:prstGeom>
          <a:noFill/>
          <a:ln>
            <a:noFill/>
          </a:ln>
        </p:spPr>
      </p:pic>
      <p:pic>
        <p:nvPicPr>
          <p:cNvPr descr="C:\Users\marlyn\Downloads\blue-border-md.png" id="92" name="Google Shape;92;p1"/>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sp>
        <p:nvSpPr>
          <p:cNvPr id="93" name="Google Shape;93;p1"/>
          <p:cNvSpPr/>
          <p:nvPr/>
        </p:nvSpPr>
        <p:spPr>
          <a:xfrm>
            <a:off x="1295403" y="4343402"/>
            <a:ext cx="6527231" cy="92333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5400"/>
              <a:buFont typeface="Arial"/>
              <a:buNone/>
            </a:pPr>
            <a:r>
              <a:rPr b="1" i="0" lang="en-US" sz="5400" u="none" cap="none" strike="noStrike">
                <a:solidFill>
                  <a:srgbClr val="00B0F0"/>
                </a:solidFill>
                <a:latin typeface="Calibri"/>
                <a:ea typeface="Calibri"/>
                <a:cs typeface="Calibri"/>
                <a:sym typeface="Calibri"/>
              </a:rPr>
              <a:t>INTERNATIONAL PRESS CORPS</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g130af7ef9b1_0_65"/>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100000"/>
              </a:lnSpc>
              <a:spcBef>
                <a:spcPts val="0"/>
              </a:spcBef>
              <a:spcAft>
                <a:spcPts val="0"/>
              </a:spcAft>
              <a:buClr>
                <a:schemeClr val="dk1"/>
              </a:buClr>
              <a:buSzPct val="60393"/>
              <a:buNone/>
            </a:pPr>
            <a:r>
              <a:rPr b="1" lang="en-US" sz="2980">
                <a:solidFill>
                  <a:schemeClr val="dk1"/>
                </a:solidFill>
                <a:latin typeface="Times New Roman"/>
                <a:ea typeface="Times New Roman"/>
                <a:cs typeface="Times New Roman"/>
                <a:sym typeface="Times New Roman"/>
              </a:rPr>
              <a:t>NEWS AGENCIES (for reference)</a:t>
            </a:r>
            <a:endParaRPr b="1" sz="298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ct val="60393"/>
              <a:buNone/>
            </a:pPr>
            <a:r>
              <a:t/>
            </a:r>
            <a:endParaRPr b="1" sz="2980">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RIA Novosti - </a:t>
            </a:r>
            <a:r>
              <a:rPr lang="en-US" sz="2464" u="sng">
                <a:solidFill>
                  <a:schemeClr val="hlink"/>
                </a:solidFill>
                <a:latin typeface="Times New Roman"/>
                <a:ea typeface="Times New Roman"/>
                <a:cs typeface="Times New Roman"/>
                <a:sym typeface="Times New Roman"/>
                <a:hlinkClick r:id="rId3"/>
              </a:rPr>
              <a:t>https://ria.ru/</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Associated Press - </a:t>
            </a:r>
            <a:r>
              <a:rPr lang="en-US" sz="2464" u="sng">
                <a:solidFill>
                  <a:schemeClr val="hlink"/>
                </a:solidFill>
                <a:latin typeface="Times New Roman"/>
                <a:ea typeface="Times New Roman"/>
                <a:cs typeface="Times New Roman"/>
                <a:sym typeface="Times New Roman"/>
                <a:hlinkClick r:id="rId4"/>
              </a:rPr>
              <a:t>https://www.apnews.com/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Agence France-Presse - </a:t>
            </a:r>
            <a:r>
              <a:rPr lang="en-US" sz="2464" u="sng">
                <a:solidFill>
                  <a:schemeClr val="hlink"/>
                </a:solidFill>
                <a:latin typeface="Times New Roman"/>
                <a:ea typeface="Times New Roman"/>
                <a:cs typeface="Times New Roman"/>
                <a:sym typeface="Times New Roman"/>
                <a:hlinkClick r:id="rId5"/>
              </a:rPr>
              <a:t>https://www.afp.com/en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United Press International - </a:t>
            </a:r>
            <a:r>
              <a:rPr lang="en-US" sz="2464" u="sng">
                <a:solidFill>
                  <a:schemeClr val="hlink"/>
                </a:solidFill>
                <a:latin typeface="Times New Roman"/>
                <a:ea typeface="Times New Roman"/>
                <a:cs typeface="Times New Roman"/>
                <a:sym typeface="Times New Roman"/>
                <a:hlinkClick r:id="rId6"/>
              </a:rPr>
              <a:t>https://www.upi.com/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Deutsche Press-Agentur - </a:t>
            </a:r>
            <a:r>
              <a:rPr lang="en-US" sz="2464" u="sng">
                <a:solidFill>
                  <a:schemeClr val="hlink"/>
                </a:solidFill>
                <a:latin typeface="Times New Roman"/>
                <a:ea typeface="Times New Roman"/>
                <a:cs typeface="Times New Roman"/>
                <a:sym typeface="Times New Roman"/>
                <a:hlinkClick r:id="rId7"/>
              </a:rPr>
              <a:t>https://www.dpa.com/en/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Reuters - </a:t>
            </a:r>
            <a:r>
              <a:rPr lang="en-US" sz="2464" u="sng">
                <a:solidFill>
                  <a:schemeClr val="hlink"/>
                </a:solidFill>
                <a:latin typeface="Times New Roman"/>
                <a:ea typeface="Times New Roman"/>
                <a:cs typeface="Times New Roman"/>
                <a:sym typeface="Times New Roman"/>
                <a:hlinkClick r:id="rId8"/>
              </a:rPr>
              <a:t>https://www.reuters.com/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The National - </a:t>
            </a:r>
            <a:r>
              <a:rPr lang="en-US" sz="2464" u="sng">
                <a:solidFill>
                  <a:schemeClr val="hlink"/>
                </a:solidFill>
                <a:latin typeface="Times New Roman"/>
                <a:ea typeface="Times New Roman"/>
                <a:cs typeface="Times New Roman"/>
                <a:sym typeface="Times New Roman"/>
                <a:hlinkClick r:id="rId9"/>
              </a:rPr>
              <a:t>https://www.thenational.ae/</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Xinhua News Agency - </a:t>
            </a:r>
            <a:r>
              <a:rPr lang="en-US" sz="2464" u="sng">
                <a:solidFill>
                  <a:schemeClr val="hlink"/>
                </a:solidFill>
                <a:latin typeface="Times New Roman"/>
                <a:ea typeface="Times New Roman"/>
                <a:cs typeface="Times New Roman"/>
                <a:sym typeface="Times New Roman"/>
                <a:hlinkClick r:id="rId10"/>
              </a:rPr>
              <a:t>http://www.xinhuanet.com/english/</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BBC - </a:t>
            </a:r>
            <a:r>
              <a:rPr lang="en-US" sz="2464" u="sng">
                <a:solidFill>
                  <a:schemeClr val="hlink"/>
                </a:solidFill>
                <a:latin typeface="Times New Roman"/>
                <a:ea typeface="Times New Roman"/>
                <a:cs typeface="Times New Roman"/>
                <a:sym typeface="Times New Roman"/>
                <a:hlinkClick r:id="rId11"/>
              </a:rPr>
              <a:t>https://www.bbc.com/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CNN - </a:t>
            </a:r>
            <a:r>
              <a:rPr lang="en-US" sz="2464" u="sng">
                <a:solidFill>
                  <a:schemeClr val="hlink"/>
                </a:solidFill>
                <a:latin typeface="Times New Roman"/>
                <a:ea typeface="Times New Roman"/>
                <a:cs typeface="Times New Roman"/>
                <a:sym typeface="Times New Roman"/>
                <a:hlinkClick r:id="rId12"/>
              </a:rPr>
              <a:t>https://edition.cnn.com/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Agencia EFE - </a:t>
            </a:r>
            <a:r>
              <a:rPr lang="en-US" sz="2464" u="sng">
                <a:solidFill>
                  <a:schemeClr val="hlink"/>
                </a:solidFill>
                <a:latin typeface="Times New Roman"/>
                <a:ea typeface="Times New Roman"/>
                <a:cs typeface="Times New Roman"/>
                <a:sym typeface="Times New Roman"/>
                <a:hlinkClick r:id="rId13"/>
              </a:rPr>
              <a:t>https://www.efe.com/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Times of India - </a:t>
            </a:r>
            <a:r>
              <a:rPr lang="en-US" sz="2464" u="sng">
                <a:solidFill>
                  <a:schemeClr val="hlink"/>
                </a:solidFill>
                <a:latin typeface="Times New Roman"/>
                <a:ea typeface="Times New Roman"/>
                <a:cs typeface="Times New Roman"/>
                <a:sym typeface="Times New Roman"/>
                <a:hlinkClick r:id="rId14"/>
              </a:rPr>
              <a:t>https://timesofindia.indiatimes.com/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Russian News Agency TASS - </a:t>
            </a:r>
            <a:r>
              <a:rPr lang="en-US" sz="2464" u="sng">
                <a:solidFill>
                  <a:schemeClr val="hlink"/>
                </a:solidFill>
                <a:latin typeface="Times New Roman"/>
                <a:ea typeface="Times New Roman"/>
                <a:cs typeface="Times New Roman"/>
                <a:sym typeface="Times New Roman"/>
                <a:hlinkClick r:id="rId15"/>
              </a:rPr>
              <a:t>https://tass.com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Kyodo News - </a:t>
            </a:r>
            <a:r>
              <a:rPr lang="en-US" sz="2464" u="sng">
                <a:solidFill>
                  <a:schemeClr val="hlink"/>
                </a:solidFill>
                <a:latin typeface="Times New Roman"/>
                <a:ea typeface="Times New Roman"/>
                <a:cs typeface="Times New Roman"/>
                <a:sym typeface="Times New Roman"/>
                <a:hlinkClick r:id="rId16"/>
              </a:rPr>
              <a:t>https://english.kyodonews.net/</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Agenzia Nazionale Stampa Associata - </a:t>
            </a:r>
            <a:r>
              <a:rPr lang="en-US" sz="2464" u="sng">
                <a:solidFill>
                  <a:schemeClr val="hlink"/>
                </a:solidFill>
                <a:latin typeface="Times New Roman"/>
                <a:ea typeface="Times New Roman"/>
                <a:cs typeface="Times New Roman"/>
                <a:sym typeface="Times New Roman"/>
                <a:hlinkClick r:id="rId17"/>
              </a:rPr>
              <a:t>http://www.ansa.it/english/index.html</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Agência Brasil - </a:t>
            </a:r>
            <a:r>
              <a:rPr lang="en-US" sz="2464" u="sng">
                <a:solidFill>
                  <a:schemeClr val="hlink"/>
                </a:solidFill>
                <a:latin typeface="Times New Roman"/>
                <a:ea typeface="Times New Roman"/>
                <a:cs typeface="Times New Roman"/>
                <a:sym typeface="Times New Roman"/>
                <a:hlinkClick r:id="rId18"/>
              </a:rPr>
              <a:t>http://agenciabrasil.ebc.com.br/en</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The Canadian Press - </a:t>
            </a:r>
            <a:r>
              <a:rPr lang="en-US" sz="2464" u="sng">
                <a:solidFill>
                  <a:schemeClr val="hlink"/>
                </a:solidFill>
                <a:latin typeface="Times New Roman"/>
                <a:ea typeface="Times New Roman"/>
                <a:cs typeface="Times New Roman"/>
                <a:sym typeface="Times New Roman"/>
                <a:hlinkClick r:id="rId19"/>
              </a:rPr>
              <a:t>http://www.thecanadianpress.com/</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Australia Associated Press - </a:t>
            </a:r>
            <a:r>
              <a:rPr lang="en-US" sz="2464" u="sng">
                <a:solidFill>
                  <a:schemeClr val="hlink"/>
                </a:solidFill>
                <a:latin typeface="Times New Roman"/>
                <a:ea typeface="Times New Roman"/>
                <a:cs typeface="Times New Roman"/>
                <a:sym typeface="Times New Roman"/>
                <a:hlinkClick r:id="rId20"/>
              </a:rPr>
              <a:t>https://www.aap.com.au/</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Daily Mail - </a:t>
            </a:r>
            <a:r>
              <a:rPr lang="en-US" sz="2464" u="sng">
                <a:solidFill>
                  <a:schemeClr val="hlink"/>
                </a:solidFill>
                <a:latin typeface="Times New Roman"/>
                <a:ea typeface="Times New Roman"/>
                <a:cs typeface="Times New Roman"/>
                <a:sym typeface="Times New Roman"/>
                <a:hlinkClick r:id="rId21"/>
              </a:rPr>
              <a:t>https://www.dailymail.co.uk/home/index.html</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0"/>
              </a:spcBef>
              <a:spcAft>
                <a:spcPts val="0"/>
              </a:spcAft>
              <a:buSzPct val="100000"/>
              <a:buFont typeface="Times New Roman"/>
              <a:buAutoNum type="arabicPeriod"/>
            </a:pPr>
            <a:r>
              <a:rPr lang="en-US" sz="2464">
                <a:solidFill>
                  <a:schemeClr val="dk1"/>
                </a:solidFill>
                <a:latin typeface="Times New Roman"/>
                <a:ea typeface="Times New Roman"/>
                <a:cs typeface="Times New Roman"/>
                <a:sym typeface="Times New Roman"/>
              </a:rPr>
              <a:t>Yonhap News Agency - </a:t>
            </a:r>
            <a:r>
              <a:rPr lang="en-US" sz="2464" u="sng">
                <a:solidFill>
                  <a:schemeClr val="hlink"/>
                </a:solidFill>
                <a:latin typeface="Times New Roman"/>
                <a:ea typeface="Times New Roman"/>
                <a:cs typeface="Times New Roman"/>
                <a:sym typeface="Times New Roman"/>
                <a:hlinkClick r:id="rId22"/>
              </a:rPr>
              <a:t>http://english.yonhapnews.co.kr/</a:t>
            </a:r>
            <a:r>
              <a:rPr lang="en-US" sz="2464">
                <a:solidFill>
                  <a:schemeClr val="dk1"/>
                </a:solidFill>
                <a:latin typeface="Times New Roman"/>
                <a:ea typeface="Times New Roman"/>
                <a:cs typeface="Times New Roman"/>
                <a:sym typeface="Times New Roman"/>
              </a:rPr>
              <a:t>  </a:t>
            </a:r>
            <a:endParaRPr sz="2464">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ct val="19662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5714"/>
              <a:buNone/>
            </a:pPr>
            <a:r>
              <a:t/>
            </a:r>
            <a:endParaRPr sz="2100">
              <a:solidFill>
                <a:schemeClr val="dk1"/>
              </a:solidFill>
              <a:latin typeface="Times New Roman"/>
              <a:ea typeface="Times New Roman"/>
              <a:cs typeface="Times New Roman"/>
              <a:sym typeface="Times New Roman"/>
            </a:endParaRPr>
          </a:p>
        </p:txBody>
      </p:sp>
      <p:pic>
        <p:nvPicPr>
          <p:cNvPr descr="C:\Users\marlyn\Downloads\blue-border-md.png" id="181" name="Google Shape;181;g130af7ef9b1_0_65"/>
          <p:cNvPicPr preferRelativeResize="0"/>
          <p:nvPr/>
        </p:nvPicPr>
        <p:blipFill rotWithShape="1">
          <a:blip r:embed="rId23">
            <a:alphaModFix/>
          </a:blip>
          <a:srcRect b="0" l="0" r="0" t="0"/>
          <a:stretch/>
        </p:blipFill>
        <p:spPr>
          <a:xfrm>
            <a:off x="2" y="0"/>
            <a:ext cx="1211263" cy="1211262"/>
          </a:xfrm>
          <a:prstGeom prst="rect">
            <a:avLst/>
          </a:prstGeom>
          <a:noFill/>
          <a:ln>
            <a:noFill/>
          </a:ln>
        </p:spPr>
      </p:pic>
      <p:pic>
        <p:nvPicPr>
          <p:cNvPr descr="C:\Users\marlyn\Downloads\blue-border-md.png" id="182" name="Google Shape;182;g130af7ef9b1_0_65"/>
          <p:cNvPicPr preferRelativeResize="0"/>
          <p:nvPr/>
        </p:nvPicPr>
        <p:blipFill rotWithShape="1">
          <a:blip r:embed="rId23">
            <a:alphaModFix/>
          </a:blip>
          <a:srcRect b="0" l="0" r="0" t="0"/>
          <a:stretch/>
        </p:blipFill>
        <p:spPr>
          <a:xfrm rot="5400000">
            <a:off x="7932737" y="1"/>
            <a:ext cx="1211262" cy="1211263"/>
          </a:xfrm>
          <a:prstGeom prst="rect">
            <a:avLst/>
          </a:prstGeom>
          <a:noFill/>
          <a:ln>
            <a:noFill/>
          </a:ln>
        </p:spPr>
      </p:pic>
      <p:pic>
        <p:nvPicPr>
          <p:cNvPr descr="C:\Users\marlyn\Downloads\blue-border-md.png" id="183" name="Google Shape;183;g130af7ef9b1_0_65"/>
          <p:cNvPicPr preferRelativeResize="0"/>
          <p:nvPr/>
        </p:nvPicPr>
        <p:blipFill rotWithShape="1">
          <a:blip r:embed="rId23">
            <a:alphaModFix/>
          </a:blip>
          <a:srcRect b="0" l="0" r="0" t="0"/>
          <a:stretch/>
        </p:blipFill>
        <p:spPr>
          <a:xfrm rot="-5400000">
            <a:off x="0" y="5646739"/>
            <a:ext cx="1211262" cy="1211263"/>
          </a:xfrm>
          <a:prstGeom prst="rect">
            <a:avLst/>
          </a:prstGeom>
          <a:noFill/>
          <a:ln>
            <a:noFill/>
          </a:ln>
        </p:spPr>
      </p:pic>
      <p:pic>
        <p:nvPicPr>
          <p:cNvPr descr="C:\Users\marlyn\Downloads\blue-border-md.png" id="184" name="Google Shape;184;g130af7ef9b1_0_65"/>
          <p:cNvPicPr preferRelativeResize="0"/>
          <p:nvPr/>
        </p:nvPicPr>
        <p:blipFill rotWithShape="1">
          <a:blip r:embed="rId2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
          <p:cNvSpPr txBox="1"/>
          <p:nvPr>
            <p:ph idx="1" type="subTitle"/>
          </p:nvPr>
        </p:nvSpPr>
        <p:spPr>
          <a:xfrm>
            <a:off x="685800" y="533400"/>
            <a:ext cx="7772400" cy="6019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000"/>
              <a:buNone/>
            </a:pPr>
            <a:r>
              <a:rPr b="1" lang="en-US" sz="2200">
                <a:solidFill>
                  <a:schemeClr val="dk1"/>
                </a:solidFill>
                <a:latin typeface="Times New Roman"/>
                <a:ea typeface="Times New Roman"/>
                <a:cs typeface="Times New Roman"/>
                <a:sym typeface="Times New Roman"/>
              </a:rPr>
              <a:t>Table of Contents</a:t>
            </a:r>
            <a:endParaRPr sz="2200">
              <a:solidFill>
                <a:schemeClr val="dk1"/>
              </a:solidFill>
              <a:latin typeface="Times New Roman"/>
              <a:ea typeface="Times New Roman"/>
              <a:cs typeface="Times New Roman"/>
              <a:sym typeface="Times New Roman"/>
            </a:endParaRPr>
          </a:p>
          <a:p>
            <a:pPr indent="0" lvl="0" marL="0" rtl="0" algn="l">
              <a:lnSpc>
                <a:spcPct val="100000"/>
              </a:lnSpc>
              <a:spcBef>
                <a:spcPts val="310"/>
              </a:spcBef>
              <a:spcAft>
                <a:spcPts val="0"/>
              </a:spcAft>
              <a:buClr>
                <a:schemeClr val="dk1"/>
              </a:buClr>
              <a:buSzPts val="1550"/>
              <a:buNone/>
            </a:pPr>
            <a:r>
              <a:rPr lang="en-US" sz="155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Letter from the Dias						3</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Introduction to the Committee				4</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Researching for Press Corps				5</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How to Write Press Corps Articles 			6</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Types of Articles							7</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Submission Format						8</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Points to Remember						9</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	</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2000">
                <a:solidFill>
                  <a:schemeClr val="dk1"/>
                </a:solidFill>
                <a:latin typeface="Times New Roman"/>
                <a:ea typeface="Times New Roman"/>
                <a:cs typeface="Times New Roman"/>
                <a:sym typeface="Times New Roman"/>
              </a:rPr>
              <a:t>News Agencies						      10</a:t>
            </a:r>
            <a:endParaRPr sz="20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t/>
            </a:r>
            <a:endParaRPr sz="1400">
              <a:solidFill>
                <a:schemeClr val="dk1"/>
              </a:solidFill>
              <a:latin typeface="Times New Roman"/>
              <a:ea typeface="Times New Roman"/>
              <a:cs typeface="Times New Roman"/>
              <a:sym typeface="Times New Roman"/>
            </a:endParaRPr>
          </a:p>
          <a:p>
            <a:pPr indent="0" lvl="0" marL="0" rtl="0" algn="l">
              <a:lnSpc>
                <a:spcPct val="100000"/>
              </a:lnSpc>
              <a:spcBef>
                <a:spcPts val="280"/>
              </a:spcBef>
              <a:spcAft>
                <a:spcPts val="0"/>
              </a:spcAft>
              <a:buClr>
                <a:schemeClr val="dk1"/>
              </a:buClr>
              <a:buSzPts val="1400"/>
              <a:buNone/>
            </a:pPr>
            <a:r>
              <a:rPr lang="en-US" sz="1400">
                <a:solidFill>
                  <a:schemeClr val="dk1"/>
                </a:solidFill>
                <a:latin typeface="Times New Roman"/>
                <a:ea typeface="Times New Roman"/>
                <a:cs typeface="Times New Roman"/>
                <a:sym typeface="Times New Roman"/>
              </a:rPr>
              <a:t> </a:t>
            </a:r>
            <a:endParaRPr/>
          </a:p>
          <a:p>
            <a:pPr indent="0" lvl="0" marL="0" rtl="0" algn="l">
              <a:lnSpc>
                <a:spcPct val="100000"/>
              </a:lnSpc>
              <a:spcBef>
                <a:spcPts val="280"/>
              </a:spcBef>
              <a:spcAft>
                <a:spcPts val="0"/>
              </a:spcAft>
              <a:buClr>
                <a:schemeClr val="dk1"/>
              </a:buClr>
              <a:buSzPts val="1400"/>
              <a:buNone/>
            </a:pPr>
            <a:r>
              <a:t/>
            </a:r>
            <a:endParaRPr/>
          </a:p>
          <a:p>
            <a:pPr indent="0" lvl="0" marL="0" rtl="0" algn="ctr">
              <a:lnSpc>
                <a:spcPct val="100000"/>
              </a:lnSpc>
              <a:spcBef>
                <a:spcPts val="310"/>
              </a:spcBef>
              <a:spcAft>
                <a:spcPts val="0"/>
              </a:spcAft>
              <a:buClr>
                <a:srgbClr val="888888"/>
              </a:buClr>
              <a:buSzPts val="1550"/>
              <a:buNone/>
            </a:pPr>
            <a:r>
              <a:t/>
            </a:r>
            <a:endParaRPr sz="1550">
              <a:latin typeface="Times New Roman"/>
              <a:ea typeface="Times New Roman"/>
              <a:cs typeface="Times New Roman"/>
              <a:sym typeface="Times New Roman"/>
            </a:endParaRPr>
          </a:p>
        </p:txBody>
      </p:sp>
      <p:pic>
        <p:nvPicPr>
          <p:cNvPr descr="C:\Users\marlyn\Documents\WINMUN\WINMUN logo.png" id="100" name="Google Shape;100;p2"/>
          <p:cNvPicPr preferRelativeResize="0"/>
          <p:nvPr/>
        </p:nvPicPr>
        <p:blipFill rotWithShape="1">
          <a:blip r:embed="rId3">
            <a:alphaModFix/>
          </a:blip>
          <a:srcRect b="23994" l="3361" r="3886" t="21841"/>
          <a:stretch/>
        </p:blipFill>
        <p:spPr>
          <a:xfrm>
            <a:off x="7224252" y="186531"/>
            <a:ext cx="914400" cy="838200"/>
          </a:xfrm>
          <a:prstGeom prst="rect">
            <a:avLst/>
          </a:prstGeom>
          <a:noFill/>
          <a:ln>
            <a:noFill/>
          </a:ln>
        </p:spPr>
      </p:pic>
      <p:pic>
        <p:nvPicPr>
          <p:cNvPr descr="C:\Users\marlyn\Downloads\blue-border-md.png" id="101" name="Google Shape;101;p2"/>
          <p:cNvPicPr preferRelativeResize="0"/>
          <p:nvPr/>
        </p:nvPicPr>
        <p:blipFill rotWithShape="1">
          <a:blip r:embed="rId4">
            <a:alphaModFix/>
          </a:blip>
          <a:srcRect b="0" l="0" r="0" t="0"/>
          <a:stretch/>
        </p:blipFill>
        <p:spPr>
          <a:xfrm>
            <a:off x="2" y="0"/>
            <a:ext cx="1211263" cy="1211262"/>
          </a:xfrm>
          <a:prstGeom prst="rect">
            <a:avLst/>
          </a:prstGeom>
          <a:noFill/>
          <a:ln>
            <a:noFill/>
          </a:ln>
        </p:spPr>
      </p:pic>
      <p:pic>
        <p:nvPicPr>
          <p:cNvPr descr="C:\Users\marlyn\Downloads\blue-border-md.png" id="102" name="Google Shape;102;p2"/>
          <p:cNvPicPr preferRelativeResize="0"/>
          <p:nvPr/>
        </p:nvPicPr>
        <p:blipFill rotWithShape="1">
          <a:blip r:embed="rId4">
            <a:alphaModFix/>
          </a:blip>
          <a:srcRect b="0" l="0" r="0" t="0"/>
          <a:stretch/>
        </p:blipFill>
        <p:spPr>
          <a:xfrm rot="5400000">
            <a:off x="7932738" y="1"/>
            <a:ext cx="1211262" cy="1211263"/>
          </a:xfrm>
          <a:prstGeom prst="rect">
            <a:avLst/>
          </a:prstGeom>
          <a:noFill/>
          <a:ln>
            <a:noFill/>
          </a:ln>
        </p:spPr>
      </p:pic>
      <p:pic>
        <p:nvPicPr>
          <p:cNvPr descr="C:\Users\marlyn\Downloads\blue-border-md.png" id="103" name="Google Shape;103;p2"/>
          <p:cNvPicPr preferRelativeResize="0"/>
          <p:nvPr/>
        </p:nvPicPr>
        <p:blipFill rotWithShape="1">
          <a:blip r:embed="rId4">
            <a:alphaModFix/>
          </a:blip>
          <a:srcRect b="0" l="0" r="0" t="0"/>
          <a:stretch/>
        </p:blipFill>
        <p:spPr>
          <a:xfrm rot="-5400000">
            <a:off x="0" y="5638801"/>
            <a:ext cx="1211262" cy="1211263"/>
          </a:xfrm>
          <a:prstGeom prst="rect">
            <a:avLst/>
          </a:prstGeom>
          <a:noFill/>
          <a:ln>
            <a:noFill/>
          </a:ln>
        </p:spPr>
      </p:pic>
      <p:pic>
        <p:nvPicPr>
          <p:cNvPr descr="C:\Users\marlyn\Downloads\blue-border-md.png" id="104" name="Google Shape;104;p2"/>
          <p:cNvPicPr preferRelativeResize="0"/>
          <p:nvPr/>
        </p:nvPicPr>
        <p:blipFill rotWithShape="1">
          <a:blip r:embed="rId4">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3"/>
          <p:cNvSpPr txBox="1"/>
          <p:nvPr>
            <p:ph idx="1" type="subTitle"/>
          </p:nvPr>
        </p:nvSpPr>
        <p:spPr>
          <a:xfrm>
            <a:off x="304798" y="266699"/>
            <a:ext cx="8534400" cy="63246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ctr">
              <a:lnSpc>
                <a:spcPct val="100000"/>
              </a:lnSpc>
              <a:spcBef>
                <a:spcPts val="0"/>
              </a:spcBef>
              <a:spcAft>
                <a:spcPts val="0"/>
              </a:spcAft>
              <a:buClr>
                <a:schemeClr val="dk1"/>
              </a:buClr>
              <a:buSzPct val="100000"/>
              <a:buNone/>
            </a:pPr>
            <a:r>
              <a:rPr b="1" lang="en-US" sz="1800">
                <a:solidFill>
                  <a:schemeClr val="dk1"/>
                </a:solidFill>
                <a:latin typeface="Times New Roman"/>
                <a:ea typeface="Times New Roman"/>
                <a:cs typeface="Times New Roman"/>
                <a:sym typeface="Times New Roman"/>
              </a:rPr>
              <a:t>LETTER FROM THE DIAS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Greetings Journalists!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It is with immense pride and delight that, as the Dias of the International Press Corps, we welcome you to the 8th edition of the Winchester Model United Nations Conference.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The theme for this year’s conference is “The Next Wave of Change - Developing the World for a New Era”. Our world has evolved significantly in the past two years. And as the human race continues to evolve, what is imperative is the need to channel the breakthrough knowledge we have amassed while facing challenges towards the betterment of the global community. That is why it is of utmost importance that the world prepares for a new era, for the next wave of change. And WINMUN, this dynamic microcosm of the global community, is the perfect place to start. </a:t>
            </a:r>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During the conference, young delegates will ideate about the most pivotal global issues – the political crisis in Afghanistan, the prevention on non-communicable diseases, the rights of refugees, the threat of testing nuclear weapons, the preservation of cultural heritage, and the privatization of space exploration, to name a few.</a:t>
            </a:r>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Amid all the exciting action, your position is unique. You are the eyes and ears of the conference. Your words will preserve the grandeur of WINMUN 2023 for posterity. Words are the most powerful tools of change in the world. Revel in yours, dear journalists!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We are honoured to serve as your Dias and look forward to support you through this exciting journey. We wish you all the very best!</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Best regards,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Mishal Faraz, Chair/Editor-in-Chief</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100000"/>
              <a:buNone/>
            </a:pPr>
            <a:r>
              <a:rPr lang="en-US" sz="1800">
                <a:solidFill>
                  <a:schemeClr val="dk1"/>
                </a:solidFill>
                <a:latin typeface="Times New Roman"/>
                <a:ea typeface="Times New Roman"/>
                <a:cs typeface="Times New Roman"/>
                <a:sym typeface="Times New Roman"/>
              </a:rPr>
              <a:t>Edha Sharma, Co-Chair/Co-Editor-in-Chief</a:t>
            </a:r>
            <a:endParaRPr sz="1800">
              <a:solidFill>
                <a:schemeClr val="dk1"/>
              </a:solidFill>
              <a:latin typeface="Times New Roman"/>
              <a:ea typeface="Times New Roman"/>
              <a:cs typeface="Times New Roman"/>
              <a:sym typeface="Times New Roman"/>
            </a:endParaRPr>
          </a:p>
        </p:txBody>
      </p:sp>
      <p:pic>
        <p:nvPicPr>
          <p:cNvPr descr="C:\Users\marlyn\Downloads\blue-border-md.png" id="111" name="Google Shape;111;p3"/>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12" name="Google Shape;112;p3"/>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13" name="Google Shape;113;p3"/>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14" name="Google Shape;114;p3"/>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g130af7ef9b1_0_0"/>
          <p:cNvSpPr txBox="1"/>
          <p:nvPr>
            <p:ph idx="1" type="subTitle"/>
          </p:nvPr>
        </p:nvSpPr>
        <p:spPr>
          <a:xfrm>
            <a:off x="304800" y="873575"/>
            <a:ext cx="8534400" cy="6324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INTRODUCTION TO THE COMMITTEE</a:t>
            </a:r>
            <a:endParaRPr b="1" sz="1800">
              <a:solidFill>
                <a:schemeClr val="dk1"/>
              </a:solidFill>
              <a:latin typeface="Times New Roman"/>
              <a:ea typeface="Times New Roman"/>
              <a:cs typeface="Times New Roman"/>
              <a:sym typeface="Times New Roman"/>
            </a:endParaRPr>
          </a:p>
          <a:p>
            <a:pPr indent="0" lvl="0" marL="0" rtl="0" algn="l">
              <a:lnSpc>
                <a:spcPct val="100000"/>
              </a:lnSpc>
              <a:spcBef>
                <a:spcPts val="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Press Corps committees are designed to represent the group of journalists present at the United Nations. They are given the freedom and access to the various committees so that they can observe the proceedings and report them in the most concise and vivid manner. Your role will involve observing committee sessions, attending press conferences, interviewing delegates and chairs, and writing articles which will be published on the official WINMUN 2023 Press Blog.</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You will be expected to adhere to the ethos of compelling yet unbiased journalism, exhibit strong interpersonal, communication and research skills, a creative flair, as well as the ability to meet deadlines.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Above all, being a part of the International Press Corps gives you the unique opportunity to express yourself in a way which only you can, and thereby leave your indelible mark on this momentous event. </a:t>
            </a:r>
            <a:endParaRPr sz="1800">
              <a:solidFill>
                <a:schemeClr val="dk1"/>
              </a:solidFill>
              <a:latin typeface="Times New Roman"/>
              <a:ea typeface="Times New Roman"/>
              <a:cs typeface="Times New Roman"/>
              <a:sym typeface="Times New Roman"/>
            </a:endParaRPr>
          </a:p>
        </p:txBody>
      </p:sp>
      <p:pic>
        <p:nvPicPr>
          <p:cNvPr descr="C:\Users\marlyn\Downloads\blue-border-md.png" id="121" name="Google Shape;121;g130af7ef9b1_0_0"/>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22" name="Google Shape;122;g130af7ef9b1_0_0"/>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23" name="Google Shape;123;g130af7ef9b1_0_0"/>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24" name="Google Shape;124;g130af7ef9b1_0_0"/>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g130af7ef9b1_0_11"/>
          <p:cNvSpPr txBox="1"/>
          <p:nvPr>
            <p:ph idx="1" type="subTitle"/>
          </p:nvPr>
        </p:nvSpPr>
        <p:spPr>
          <a:xfrm>
            <a:off x="304800" y="438150"/>
            <a:ext cx="8534400" cy="6324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1800">
                <a:solidFill>
                  <a:schemeClr val="dk1"/>
                </a:solidFill>
                <a:latin typeface="Times New Roman"/>
                <a:ea typeface="Times New Roman"/>
                <a:cs typeface="Times New Roman"/>
                <a:sym typeface="Times New Roman"/>
              </a:rPr>
              <a:t>RESEARCHING FOR PRESS CORPS</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Unlike the other committees, IPC Reporters are not expected to write position papers or draft resolutions. Your writings will be reports of the ongoing activities of the conference. However, it'll be good to research the news organization you’re assigned to. Read articles on their website to become comfortable with it, its writing style, and especially the type of news it focuses on. It’s also critical to know its biases and how it tends to portray various issues, countries, or international organizations. Does it favor some governments or political parties over others? Is it particularly critical of some domestic or international policy solutions? What aspects of an issue does it emphasize for its readers? Incorporating this knowledge in your articles will definitely set your writing apart.</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Researching about committees beforehand will also give you an edge when it'll come to following the proceedings of the conference. Reading other committees’ background guides and anything your news organization has written about the committee topics is a great way to start. Try to predict the flow of debate and what policy solutions delegates may propose, and research these too.</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18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1800">
                <a:solidFill>
                  <a:schemeClr val="dk1"/>
                </a:solidFill>
                <a:latin typeface="Times New Roman"/>
                <a:ea typeface="Times New Roman"/>
                <a:cs typeface="Times New Roman"/>
                <a:sym typeface="Times New Roman"/>
              </a:rPr>
              <a:t>Press corps committees are often very fast-paced, similar to real-life journalism. But if you know what to expect, you’ll be ready to rise to the challenge of Press Corps.</a:t>
            </a:r>
            <a:endParaRPr sz="1800">
              <a:solidFill>
                <a:schemeClr val="dk1"/>
              </a:solidFill>
              <a:latin typeface="Times New Roman"/>
              <a:ea typeface="Times New Roman"/>
              <a:cs typeface="Times New Roman"/>
              <a:sym typeface="Times New Roman"/>
            </a:endParaRPr>
          </a:p>
        </p:txBody>
      </p:sp>
      <p:pic>
        <p:nvPicPr>
          <p:cNvPr descr="C:\Users\marlyn\Downloads\blue-border-md.png" id="131" name="Google Shape;131;g130af7ef9b1_0_11"/>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32" name="Google Shape;132;g130af7ef9b1_0_11"/>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33" name="Google Shape;133;g130af7ef9b1_0_11"/>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34" name="Google Shape;134;g130af7ef9b1_0_11"/>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g130af7ef9b1_0_20"/>
          <p:cNvSpPr txBox="1"/>
          <p:nvPr>
            <p:ph idx="1" type="subTitle"/>
          </p:nvPr>
        </p:nvSpPr>
        <p:spPr>
          <a:xfrm>
            <a:off x="304800" y="737525"/>
            <a:ext cx="8534400" cy="6324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2100">
                <a:solidFill>
                  <a:schemeClr val="dk1"/>
                </a:solidFill>
                <a:latin typeface="Times New Roman"/>
                <a:ea typeface="Times New Roman"/>
                <a:cs typeface="Times New Roman"/>
                <a:sym typeface="Times New Roman"/>
              </a:rPr>
              <a:t>HOW TO WRITE PRESS CORPS ARTICLES</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2100">
                <a:solidFill>
                  <a:schemeClr val="dk1"/>
                </a:solidFill>
                <a:latin typeface="Times New Roman"/>
                <a:ea typeface="Times New Roman"/>
                <a:cs typeface="Times New Roman"/>
                <a:sym typeface="Times New Roman"/>
              </a:rPr>
              <a:t>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2100">
                <a:solidFill>
                  <a:schemeClr val="dk1"/>
                </a:solidFill>
                <a:latin typeface="Times New Roman"/>
                <a:ea typeface="Times New Roman"/>
                <a:cs typeface="Times New Roman"/>
                <a:sym typeface="Times New Roman"/>
              </a:rPr>
              <a:t>Practice is the key to preparing for writing articles in Press Corps committees. Before the conference, read other news articles and try writing your own, following a similar style. This will help you write more efficiently during the conference. You can also look at writing resources for journalists, which might be especially helpful if the writing style is new to you.</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2100">
                <a:solidFill>
                  <a:schemeClr val="dk1"/>
                </a:solidFill>
                <a:latin typeface="Times New Roman"/>
                <a:ea typeface="Times New Roman"/>
                <a:cs typeface="Times New Roman"/>
                <a:sym typeface="Times New Roman"/>
              </a:rPr>
              <a:t>Clarity and concision are essential in Press Corps articles. Committees often discuss complex topics, which must be explained in an accessible manner so people not listening to the committee’s debate can understand them. Defining terminology and providing background information on policy proposals and the committee topics is useful, as is using short paragraphs and cutting out unnecessary information. Feel free to be creative! Just don’t sacrifice clarity for it.</a:t>
            </a:r>
            <a:endParaRPr sz="2100">
              <a:solidFill>
                <a:schemeClr val="dk1"/>
              </a:solidFill>
              <a:latin typeface="Times New Roman"/>
              <a:ea typeface="Times New Roman"/>
              <a:cs typeface="Times New Roman"/>
              <a:sym typeface="Times New Roman"/>
            </a:endParaRPr>
          </a:p>
        </p:txBody>
      </p:sp>
      <p:pic>
        <p:nvPicPr>
          <p:cNvPr descr="C:\Users\marlyn\Downloads\blue-border-md.png" id="141" name="Google Shape;141;g130af7ef9b1_0_20"/>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42" name="Google Shape;142;g130af7ef9b1_0_20"/>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43" name="Google Shape;143;g130af7ef9b1_0_20"/>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44" name="Google Shape;144;g130af7ef9b1_0_20"/>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g130af7ef9b1_0_29"/>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fontScale="92500" lnSpcReduction="10000"/>
          </a:bodyPr>
          <a:lstStyle/>
          <a:p>
            <a:pPr indent="0" lvl="0" marL="0" rtl="0" algn="ctr">
              <a:lnSpc>
                <a:spcPct val="100000"/>
              </a:lnSpc>
              <a:spcBef>
                <a:spcPts val="0"/>
              </a:spcBef>
              <a:spcAft>
                <a:spcPts val="0"/>
              </a:spcAft>
              <a:buClr>
                <a:schemeClr val="dk1"/>
              </a:buClr>
              <a:buSzPct val="68803"/>
              <a:buNone/>
            </a:pPr>
            <a:r>
              <a:rPr b="1" lang="en-US" sz="2616">
                <a:solidFill>
                  <a:schemeClr val="dk1"/>
                </a:solidFill>
                <a:latin typeface="Times New Roman"/>
                <a:ea typeface="Times New Roman"/>
                <a:cs typeface="Times New Roman"/>
                <a:sym typeface="Times New Roman"/>
              </a:rPr>
              <a:t>TYPES OF ARTICLES</a:t>
            </a:r>
            <a:endParaRPr sz="2616">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5714"/>
              <a:buNone/>
            </a:pPr>
            <a:r>
              <a:rPr lang="en-US" sz="2100">
                <a:solidFill>
                  <a:schemeClr val="dk1"/>
                </a:solidFill>
                <a:latin typeface="Times New Roman"/>
                <a:ea typeface="Times New Roman"/>
                <a:cs typeface="Times New Roman"/>
                <a:sym typeface="Times New Roman"/>
              </a:rPr>
              <a:t> </a:t>
            </a:r>
            <a:endParaRPr sz="2100">
              <a:solidFill>
                <a:schemeClr val="dk1"/>
              </a:solidFill>
              <a:latin typeface="Times New Roman"/>
              <a:ea typeface="Times New Roman"/>
              <a:cs typeface="Times New Roman"/>
              <a:sym typeface="Times New Roman"/>
            </a:endParaRPr>
          </a:p>
          <a:p>
            <a:pPr indent="-331977" lvl="0" marL="457200" rtl="0" algn="l">
              <a:lnSpc>
                <a:spcPct val="100000"/>
              </a:lnSpc>
              <a:spcBef>
                <a:spcPts val="360"/>
              </a:spcBef>
              <a:spcAft>
                <a:spcPts val="0"/>
              </a:spcAft>
              <a:buClr>
                <a:schemeClr val="dk1"/>
              </a:buClr>
              <a:buSzPct val="100000"/>
              <a:buFont typeface="Times New Roman"/>
              <a:buAutoNum type="arabicParenR"/>
            </a:pPr>
            <a:r>
              <a:rPr b="1" lang="en-US" sz="2100">
                <a:solidFill>
                  <a:schemeClr val="dk1"/>
                </a:solidFill>
                <a:latin typeface="Times New Roman"/>
                <a:ea typeface="Times New Roman"/>
                <a:cs typeface="Times New Roman"/>
                <a:sym typeface="Times New Roman"/>
              </a:rPr>
              <a:t>Main Articles</a:t>
            </a:r>
            <a:endParaRPr b="1"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5714"/>
              <a:buNone/>
            </a:pPr>
            <a:r>
              <a:rPr lang="en-US" sz="2100">
                <a:solidFill>
                  <a:schemeClr val="dk1"/>
                </a:solidFill>
                <a:latin typeface="Times New Roman"/>
                <a:ea typeface="Times New Roman"/>
                <a:cs typeface="Times New Roman"/>
                <a:sym typeface="Times New Roman"/>
              </a:rPr>
              <a:t>Each agency has to submit TWO main articles by the end of the conference. (Word range 450-600 words). A main article can follow one of these three formats:</a:t>
            </a:r>
            <a:endParaRPr/>
          </a:p>
          <a:p>
            <a:pPr indent="0" lvl="0" marL="0" rtl="0" algn="l">
              <a:lnSpc>
                <a:spcPct val="100000"/>
              </a:lnSpc>
              <a:spcBef>
                <a:spcPts val="360"/>
              </a:spcBef>
              <a:spcAft>
                <a:spcPts val="0"/>
              </a:spcAft>
              <a:buClr>
                <a:schemeClr val="dk1"/>
              </a:buClr>
              <a:buSzPct val="85714"/>
              <a:buNone/>
            </a:pPr>
            <a:r>
              <a:t/>
            </a:r>
            <a:endParaRPr sz="2100">
              <a:solidFill>
                <a:schemeClr val="dk1"/>
              </a:solidFill>
              <a:latin typeface="Times New Roman"/>
              <a:ea typeface="Times New Roman"/>
              <a:cs typeface="Times New Roman"/>
              <a:sym typeface="Times New Roman"/>
            </a:endParaRPr>
          </a:p>
          <a:p>
            <a:pPr indent="-331977" lvl="0" marL="457200" rtl="0" algn="l">
              <a:lnSpc>
                <a:spcPct val="100000"/>
              </a:lnSpc>
              <a:spcBef>
                <a:spcPts val="360"/>
              </a:spcBef>
              <a:spcAft>
                <a:spcPts val="0"/>
              </a:spcAft>
              <a:buClr>
                <a:schemeClr val="dk1"/>
              </a:buClr>
              <a:buSzPct val="100000"/>
              <a:buFont typeface="Times New Roman"/>
              <a:buChar char="●"/>
            </a:pPr>
            <a:r>
              <a:rPr lang="en-US" sz="2100" u="sng">
                <a:solidFill>
                  <a:schemeClr val="dk1"/>
                </a:solidFill>
                <a:latin typeface="Times New Roman"/>
                <a:ea typeface="Times New Roman"/>
                <a:cs typeface="Times New Roman"/>
                <a:sym typeface="Times New Roman"/>
              </a:rPr>
              <a:t>Beat:</a:t>
            </a:r>
            <a:r>
              <a:rPr lang="en-US" sz="2100">
                <a:solidFill>
                  <a:schemeClr val="dk1"/>
                </a:solidFill>
                <a:latin typeface="Times New Roman"/>
                <a:ea typeface="Times New Roman"/>
                <a:cs typeface="Times New Roman"/>
                <a:sym typeface="Times New Roman"/>
              </a:rPr>
              <a:t> This is your typical article about a certain committee topic, or a certain delegate. You are basically reporting what you see and being informative about it.</a:t>
            </a:r>
            <a:endParaRPr sz="2100">
              <a:solidFill>
                <a:schemeClr val="dk1"/>
              </a:solidFill>
              <a:latin typeface="Times New Roman"/>
              <a:ea typeface="Times New Roman"/>
              <a:cs typeface="Times New Roman"/>
              <a:sym typeface="Times New Roman"/>
            </a:endParaRPr>
          </a:p>
          <a:p>
            <a:pPr indent="0" lvl="0" marL="914400" rtl="0" algn="l">
              <a:lnSpc>
                <a:spcPct val="100000"/>
              </a:lnSpc>
              <a:spcBef>
                <a:spcPts val="360"/>
              </a:spcBef>
              <a:spcAft>
                <a:spcPts val="0"/>
              </a:spcAft>
              <a:buSzPct val="164736"/>
              <a:buNone/>
            </a:pPr>
            <a:r>
              <a:t/>
            </a:r>
            <a:endParaRPr sz="2100">
              <a:solidFill>
                <a:schemeClr val="dk1"/>
              </a:solidFill>
              <a:latin typeface="Times New Roman"/>
              <a:ea typeface="Times New Roman"/>
              <a:cs typeface="Times New Roman"/>
              <a:sym typeface="Times New Roman"/>
            </a:endParaRPr>
          </a:p>
          <a:p>
            <a:pPr indent="-331977" lvl="0" marL="457200" rtl="0" algn="l">
              <a:lnSpc>
                <a:spcPct val="100000"/>
              </a:lnSpc>
              <a:spcBef>
                <a:spcPts val="360"/>
              </a:spcBef>
              <a:spcAft>
                <a:spcPts val="0"/>
              </a:spcAft>
              <a:buClr>
                <a:schemeClr val="dk1"/>
              </a:buClr>
              <a:buSzPct val="100000"/>
              <a:buFont typeface="Times New Roman"/>
              <a:buChar char="●"/>
            </a:pPr>
            <a:r>
              <a:rPr lang="en-US" sz="2100" u="sng">
                <a:solidFill>
                  <a:schemeClr val="dk1"/>
                </a:solidFill>
                <a:latin typeface="Times New Roman"/>
                <a:ea typeface="Times New Roman"/>
                <a:cs typeface="Times New Roman"/>
                <a:sym typeface="Times New Roman"/>
              </a:rPr>
              <a:t>Op-ed:</a:t>
            </a:r>
            <a:r>
              <a:rPr lang="en-US" sz="2100">
                <a:solidFill>
                  <a:schemeClr val="dk1"/>
                </a:solidFill>
                <a:latin typeface="Times New Roman"/>
                <a:ea typeface="Times New Roman"/>
                <a:cs typeface="Times New Roman"/>
                <a:sym typeface="Times New Roman"/>
              </a:rPr>
              <a:t> This is an opinionated article, where you can express individual sentiments, beliefs, attitudes, etc. on a particular topic. It is important to be absolutely respectful in your address, but do not be afraid to advocate an unpopular opinion. Remember to be RESPECTFUL and do NOT OFFEND anyone.</a:t>
            </a:r>
            <a:endParaRPr/>
          </a:p>
          <a:p>
            <a:pPr indent="-208629" lvl="0" marL="457200" rtl="0" algn="l">
              <a:lnSpc>
                <a:spcPct val="100000"/>
              </a:lnSpc>
              <a:spcBef>
                <a:spcPts val="360"/>
              </a:spcBef>
              <a:spcAft>
                <a:spcPts val="0"/>
              </a:spcAft>
              <a:buClr>
                <a:schemeClr val="dk1"/>
              </a:buClr>
              <a:buSzPct val="100000"/>
              <a:buFont typeface="Times New Roman"/>
              <a:buNone/>
            </a:pPr>
            <a:r>
              <a:t/>
            </a:r>
            <a:endParaRPr b="1" sz="2100">
              <a:solidFill>
                <a:schemeClr val="dk1"/>
              </a:solidFill>
              <a:latin typeface="Times New Roman"/>
              <a:ea typeface="Times New Roman"/>
              <a:cs typeface="Times New Roman"/>
              <a:sym typeface="Times New Roman"/>
            </a:endParaRPr>
          </a:p>
          <a:p>
            <a:pPr indent="0" lvl="0" marL="125253" rtl="0" algn="l">
              <a:lnSpc>
                <a:spcPct val="100000"/>
              </a:lnSpc>
              <a:spcBef>
                <a:spcPts val="360"/>
              </a:spcBef>
              <a:spcAft>
                <a:spcPts val="0"/>
              </a:spcAft>
              <a:buClr>
                <a:schemeClr val="dk1"/>
              </a:buClr>
              <a:buSzPct val="100000"/>
              <a:buNone/>
            </a:pPr>
            <a:r>
              <a:rPr b="1" lang="en-US" sz="2100">
                <a:solidFill>
                  <a:schemeClr val="dk1"/>
                </a:solidFill>
                <a:latin typeface="Times New Roman"/>
                <a:ea typeface="Times New Roman"/>
                <a:cs typeface="Times New Roman"/>
                <a:sym typeface="Times New Roman"/>
              </a:rPr>
              <a:t>2) Side Articles</a:t>
            </a:r>
            <a:endParaRPr b="1"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ct val="164736"/>
              <a:buNone/>
            </a:pPr>
            <a:r>
              <a:rPr lang="en-US" sz="2100">
                <a:solidFill>
                  <a:schemeClr val="dk1"/>
                </a:solidFill>
                <a:latin typeface="Times New Roman"/>
                <a:ea typeface="Times New Roman"/>
                <a:cs typeface="Times New Roman"/>
                <a:sym typeface="Times New Roman"/>
              </a:rPr>
              <a:t>This is simply an article aside from your main article. (Word range 100-150) It can be a comic strip, a BREAKING NEWS, a poem - just be creative with it. We recommend 1-2 side articles MAXIMUM.</a:t>
            </a:r>
            <a:endParaRPr b="1"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5714"/>
              <a:buNone/>
            </a:pPr>
            <a:r>
              <a:t/>
            </a:r>
            <a:endParaRPr sz="2100">
              <a:solidFill>
                <a:schemeClr val="dk1"/>
              </a:solidFill>
              <a:latin typeface="Times New Roman"/>
              <a:ea typeface="Times New Roman"/>
              <a:cs typeface="Times New Roman"/>
              <a:sym typeface="Times New Roman"/>
            </a:endParaRPr>
          </a:p>
        </p:txBody>
      </p:sp>
      <p:pic>
        <p:nvPicPr>
          <p:cNvPr descr="C:\Users\marlyn\Downloads\blue-border-md.png" id="151" name="Google Shape;151;g130af7ef9b1_0_29"/>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52" name="Google Shape;152;g130af7ef9b1_0_29"/>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53" name="Google Shape;153;g130af7ef9b1_0_29"/>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54" name="Google Shape;154;g130af7ef9b1_0_29"/>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g130af7ef9b1_0_56"/>
          <p:cNvSpPr txBox="1"/>
          <p:nvPr>
            <p:ph idx="1" type="subTitle"/>
          </p:nvPr>
        </p:nvSpPr>
        <p:spPr>
          <a:xfrm>
            <a:off x="304798" y="266700"/>
            <a:ext cx="8534400" cy="63246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Clr>
                <a:schemeClr val="dk1"/>
              </a:buClr>
              <a:buSzPts val="1800"/>
              <a:buNone/>
            </a:pPr>
            <a:r>
              <a:rPr b="1" lang="en-US" sz="2616">
                <a:solidFill>
                  <a:schemeClr val="dk1"/>
                </a:solidFill>
                <a:latin typeface="Times New Roman"/>
                <a:ea typeface="Times New Roman"/>
                <a:cs typeface="Times New Roman"/>
                <a:sym typeface="Times New Roman"/>
              </a:rPr>
              <a:t>SUBMISSION FORMAT</a:t>
            </a:r>
            <a:endParaRPr sz="2616">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rPr lang="en-US" sz="2100">
                <a:solidFill>
                  <a:schemeClr val="dk1"/>
                </a:solidFill>
                <a:latin typeface="Times New Roman"/>
                <a:ea typeface="Times New Roman"/>
                <a:cs typeface="Times New Roman"/>
                <a:sym typeface="Times New Roman"/>
              </a:rPr>
              <a:t>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lang="en-US" sz="2100">
                <a:solidFill>
                  <a:schemeClr val="dk1"/>
                </a:solidFill>
                <a:latin typeface="Times New Roman"/>
                <a:ea typeface="Times New Roman"/>
                <a:cs typeface="Times New Roman"/>
                <a:sym typeface="Times New Roman"/>
              </a:rPr>
              <a:t>Subject: (Main/Side) Article (1/2) - (News Agency)</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lang="en-US" sz="2100">
                <a:solidFill>
                  <a:schemeClr val="dk1"/>
                </a:solidFill>
                <a:latin typeface="Times New Roman"/>
                <a:ea typeface="Times New Roman"/>
                <a:cs typeface="Times New Roman"/>
                <a:sym typeface="Times New Roman"/>
              </a:rPr>
              <a:t>Example: Main Article 2 - New York Times International</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lang="en-US" sz="2100">
                <a:solidFill>
                  <a:schemeClr val="dk1"/>
                </a:solidFill>
                <a:latin typeface="Times New Roman"/>
                <a:ea typeface="Times New Roman"/>
                <a:cs typeface="Times New Roman"/>
                <a:sym typeface="Times New Roman"/>
              </a:rPr>
              <a:t>Submit your work as a </a:t>
            </a:r>
            <a:r>
              <a:rPr b="1" lang="en-US" sz="2100">
                <a:solidFill>
                  <a:schemeClr val="dk1"/>
                </a:solidFill>
                <a:latin typeface="Times New Roman"/>
                <a:ea typeface="Times New Roman"/>
                <a:cs typeface="Times New Roman"/>
                <a:sym typeface="Times New Roman"/>
              </a:rPr>
              <a:t>Word document</a:t>
            </a:r>
            <a:r>
              <a:rPr lang="en-US" sz="2100">
                <a:solidFill>
                  <a:schemeClr val="dk1"/>
                </a:solidFill>
                <a:latin typeface="Times New Roman"/>
                <a:ea typeface="Times New Roman"/>
                <a:cs typeface="Times New Roman"/>
                <a:sym typeface="Times New Roman"/>
              </a:rPr>
              <a:t> attachment - Times New Roman, Size 12</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lang="en-US" sz="2100">
                <a:solidFill>
                  <a:schemeClr val="dk1"/>
                </a:solidFill>
                <a:latin typeface="Times New Roman"/>
                <a:ea typeface="Times New Roman"/>
                <a:cs typeface="Times New Roman"/>
                <a:sym typeface="Times New Roman"/>
              </a:rPr>
              <a:t>Plagiarism limit (excluding quotes): Nothing exceeding 5%</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lang="en-US" sz="2100">
                <a:solidFill>
                  <a:schemeClr val="dk1"/>
                </a:solidFill>
                <a:latin typeface="Times New Roman"/>
                <a:ea typeface="Times New Roman"/>
                <a:cs typeface="Times New Roman"/>
                <a:sym typeface="Times New Roman"/>
              </a:rPr>
              <a:t>Clearly Mention the Author(s) in the body of the email.</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rPr b="1" lang="en-US" sz="2100">
                <a:solidFill>
                  <a:schemeClr val="dk1"/>
                </a:solidFill>
                <a:latin typeface="Times New Roman"/>
                <a:ea typeface="Times New Roman"/>
                <a:cs typeface="Times New Roman"/>
                <a:sym typeface="Times New Roman"/>
              </a:rPr>
              <a:t>IMPORTANT: Please note that journalists will be writing articles DURING the conference. </a:t>
            </a:r>
            <a:r>
              <a:rPr b="1" lang="en-US" sz="2100" u="sng">
                <a:solidFill>
                  <a:schemeClr val="dk1"/>
                </a:solidFill>
                <a:latin typeface="Times New Roman"/>
                <a:ea typeface="Times New Roman"/>
                <a:cs typeface="Times New Roman"/>
                <a:sym typeface="Times New Roman"/>
              </a:rPr>
              <a:t>No submissions are expected prior to the conference. </a:t>
            </a:r>
            <a:r>
              <a:rPr b="1" lang="en-US" sz="2100">
                <a:solidFill>
                  <a:schemeClr val="dk1"/>
                </a:solidFill>
                <a:latin typeface="Times New Roman"/>
                <a:ea typeface="Times New Roman"/>
                <a:cs typeface="Times New Roman"/>
                <a:sym typeface="Times New Roman"/>
              </a:rPr>
              <a:t>We will be sharing the deadlines for submissions at the conference. </a:t>
            </a:r>
            <a:endParaRPr b="1" sz="2100" u="sng">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ts val="3200"/>
              <a:buNone/>
            </a:pPr>
            <a:r>
              <a:t/>
            </a:r>
            <a:endParaRPr b="1"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ts val="1800"/>
              <a:buNone/>
            </a:pPr>
            <a:r>
              <a:t/>
            </a:r>
            <a:endParaRPr sz="2100">
              <a:solidFill>
                <a:schemeClr val="dk1"/>
              </a:solidFill>
              <a:latin typeface="Times New Roman"/>
              <a:ea typeface="Times New Roman"/>
              <a:cs typeface="Times New Roman"/>
              <a:sym typeface="Times New Roman"/>
            </a:endParaRPr>
          </a:p>
        </p:txBody>
      </p:sp>
      <p:pic>
        <p:nvPicPr>
          <p:cNvPr descr="C:\Users\marlyn\Downloads\blue-border-md.png" id="161" name="Google Shape;161;g130af7ef9b1_0_56"/>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62" name="Google Shape;162;g130af7ef9b1_0_56"/>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63" name="Google Shape;163;g130af7ef9b1_0_56"/>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64" name="Google Shape;164;g130af7ef9b1_0_56"/>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130af7ef9b1_0_47"/>
          <p:cNvSpPr txBox="1"/>
          <p:nvPr>
            <p:ph idx="1" type="subTitle"/>
          </p:nvPr>
        </p:nvSpPr>
        <p:spPr>
          <a:xfrm>
            <a:off x="304800" y="533400"/>
            <a:ext cx="8534400" cy="6324600"/>
          </a:xfrm>
          <a:prstGeom prst="rect">
            <a:avLst/>
          </a:prstGeom>
          <a:noFill/>
          <a:ln>
            <a:noFill/>
          </a:ln>
        </p:spPr>
        <p:txBody>
          <a:bodyPr anchorCtr="0" anchor="t" bIns="45700" lIns="91425" spcFirstLastPara="1" rIns="91425" wrap="square" tIns="45700">
            <a:normAutofit fontScale="77500" lnSpcReduction="20000"/>
          </a:bodyPr>
          <a:lstStyle/>
          <a:p>
            <a:pPr indent="0" lvl="0" marL="0" rtl="0" algn="ctr">
              <a:lnSpc>
                <a:spcPct val="100000"/>
              </a:lnSpc>
              <a:spcBef>
                <a:spcPts val="0"/>
              </a:spcBef>
              <a:spcAft>
                <a:spcPts val="0"/>
              </a:spcAft>
              <a:buClr>
                <a:schemeClr val="dk1"/>
              </a:buClr>
              <a:buSzPct val="60393"/>
              <a:buNone/>
            </a:pPr>
            <a:r>
              <a:rPr b="1" lang="en-US" sz="2980">
                <a:solidFill>
                  <a:schemeClr val="dk1"/>
                </a:solidFill>
                <a:latin typeface="Times New Roman"/>
                <a:ea typeface="Times New Roman"/>
                <a:cs typeface="Times New Roman"/>
                <a:sym typeface="Times New Roman"/>
              </a:rPr>
              <a:t>POINTS TO REMEMBER</a:t>
            </a:r>
            <a:endParaRPr b="1" sz="2980">
              <a:solidFill>
                <a:schemeClr val="dk1"/>
              </a:solidFill>
              <a:latin typeface="Times New Roman"/>
              <a:ea typeface="Times New Roman"/>
              <a:cs typeface="Times New Roman"/>
              <a:sym typeface="Times New Roman"/>
            </a:endParaRPr>
          </a:p>
          <a:p>
            <a:pPr indent="0" lvl="0" marL="0" rtl="0" algn="ctr">
              <a:lnSpc>
                <a:spcPct val="100000"/>
              </a:lnSpc>
              <a:spcBef>
                <a:spcPts val="0"/>
              </a:spcBef>
              <a:spcAft>
                <a:spcPts val="0"/>
              </a:spcAft>
              <a:buClr>
                <a:schemeClr val="dk1"/>
              </a:buClr>
              <a:buSzPct val="60393"/>
              <a:buNone/>
            </a:pPr>
            <a:r>
              <a:t/>
            </a:r>
            <a:endParaRPr b="1" sz="2980">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 You will be given access to all the committee rooms.</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Your job as a Press Journalist is to choose the committee you want to write your article on (we recommend a maximum of 2 committees at a time).</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Go to the committee of your choice, observe and report</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You may ask questions/interview the delegates/chair of your interest, but you may only do so in UNMODERATED CAUCUSES or BREAKS, or during the PRESS CONFERENCES which will be presided over by the dias of the International Press Corps.</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DO NOT mention any personal details of the delegate or person you are interviewing. No name, no age, no gender. For example, “the delegate of (country) said, ‘--------------------’.”</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DO NOT be inappropriate while interviewing</a:t>
            </a:r>
            <a:endParaRPr sz="2464">
              <a:solidFill>
                <a:schemeClr val="dk1"/>
              </a:solidFill>
              <a:latin typeface="Times New Roman"/>
              <a:ea typeface="Times New Roman"/>
              <a:cs typeface="Times New Roman"/>
              <a:sym typeface="Times New Roman"/>
            </a:endParaRPr>
          </a:p>
          <a:p>
            <a:pPr indent="0" lvl="0" marL="457200" rtl="0" algn="l">
              <a:lnSpc>
                <a:spcPct val="100000"/>
              </a:lnSpc>
              <a:spcBef>
                <a:spcPts val="360"/>
              </a:spcBef>
              <a:spcAft>
                <a:spcPts val="0"/>
              </a:spcAft>
              <a:buSzPct val="167574"/>
              <a:buNone/>
            </a:pPr>
            <a:r>
              <a:t/>
            </a:r>
            <a:endParaRPr sz="2464">
              <a:solidFill>
                <a:schemeClr val="dk1"/>
              </a:solidFill>
              <a:latin typeface="Times New Roman"/>
              <a:ea typeface="Times New Roman"/>
              <a:cs typeface="Times New Roman"/>
              <a:sym typeface="Times New Roman"/>
            </a:endParaRPr>
          </a:p>
          <a:p>
            <a:pPr indent="-349913" lvl="0" marL="457200" rtl="0" algn="l">
              <a:lnSpc>
                <a:spcPct val="100000"/>
              </a:lnSpc>
              <a:spcBef>
                <a:spcPts val="360"/>
              </a:spcBef>
              <a:spcAft>
                <a:spcPts val="0"/>
              </a:spcAft>
              <a:buClr>
                <a:schemeClr val="dk1"/>
              </a:buClr>
              <a:buSzPct val="100000"/>
              <a:buFont typeface="Times New Roman"/>
              <a:buChar char="●"/>
            </a:pPr>
            <a:r>
              <a:rPr lang="en-US" sz="2464">
                <a:solidFill>
                  <a:schemeClr val="dk1"/>
                </a:solidFill>
                <a:latin typeface="Times New Roman"/>
                <a:ea typeface="Times New Roman"/>
                <a:cs typeface="Times New Roman"/>
                <a:sym typeface="Times New Roman"/>
              </a:rPr>
              <a:t>USE RESPECTFUL language</a:t>
            </a:r>
            <a:endParaRPr sz="2464">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SzPct val="196620"/>
              <a:buNone/>
            </a:pPr>
            <a:r>
              <a:t/>
            </a:r>
            <a:endParaRPr sz="2100">
              <a:solidFill>
                <a:schemeClr val="dk1"/>
              </a:solidFill>
              <a:latin typeface="Times New Roman"/>
              <a:ea typeface="Times New Roman"/>
              <a:cs typeface="Times New Roman"/>
              <a:sym typeface="Times New Roman"/>
            </a:endParaRPr>
          </a:p>
          <a:p>
            <a:pPr indent="0" lvl="0" marL="0" rtl="0" algn="l">
              <a:lnSpc>
                <a:spcPct val="100000"/>
              </a:lnSpc>
              <a:spcBef>
                <a:spcPts val="360"/>
              </a:spcBef>
              <a:spcAft>
                <a:spcPts val="0"/>
              </a:spcAft>
              <a:buClr>
                <a:schemeClr val="dk1"/>
              </a:buClr>
              <a:buSzPct val="85714"/>
              <a:buNone/>
            </a:pPr>
            <a:r>
              <a:t/>
            </a:r>
            <a:endParaRPr sz="2100">
              <a:solidFill>
                <a:schemeClr val="dk1"/>
              </a:solidFill>
              <a:latin typeface="Times New Roman"/>
              <a:ea typeface="Times New Roman"/>
              <a:cs typeface="Times New Roman"/>
              <a:sym typeface="Times New Roman"/>
            </a:endParaRPr>
          </a:p>
        </p:txBody>
      </p:sp>
      <p:pic>
        <p:nvPicPr>
          <p:cNvPr descr="C:\Users\marlyn\Downloads\blue-border-md.png" id="171" name="Google Shape;171;g130af7ef9b1_0_47"/>
          <p:cNvPicPr preferRelativeResize="0"/>
          <p:nvPr/>
        </p:nvPicPr>
        <p:blipFill rotWithShape="1">
          <a:blip r:embed="rId3">
            <a:alphaModFix/>
          </a:blip>
          <a:srcRect b="0" l="0" r="0" t="0"/>
          <a:stretch/>
        </p:blipFill>
        <p:spPr>
          <a:xfrm>
            <a:off x="2" y="0"/>
            <a:ext cx="1211263" cy="1211262"/>
          </a:xfrm>
          <a:prstGeom prst="rect">
            <a:avLst/>
          </a:prstGeom>
          <a:noFill/>
          <a:ln>
            <a:noFill/>
          </a:ln>
        </p:spPr>
      </p:pic>
      <p:pic>
        <p:nvPicPr>
          <p:cNvPr descr="C:\Users\marlyn\Downloads\blue-border-md.png" id="172" name="Google Shape;172;g130af7ef9b1_0_47"/>
          <p:cNvPicPr preferRelativeResize="0"/>
          <p:nvPr/>
        </p:nvPicPr>
        <p:blipFill rotWithShape="1">
          <a:blip r:embed="rId3">
            <a:alphaModFix/>
          </a:blip>
          <a:srcRect b="0" l="0" r="0" t="0"/>
          <a:stretch/>
        </p:blipFill>
        <p:spPr>
          <a:xfrm rot="5400000">
            <a:off x="7932737" y="1"/>
            <a:ext cx="1211262" cy="1211263"/>
          </a:xfrm>
          <a:prstGeom prst="rect">
            <a:avLst/>
          </a:prstGeom>
          <a:noFill/>
          <a:ln>
            <a:noFill/>
          </a:ln>
        </p:spPr>
      </p:pic>
      <p:pic>
        <p:nvPicPr>
          <p:cNvPr descr="C:\Users\marlyn\Downloads\blue-border-md.png" id="173" name="Google Shape;173;g130af7ef9b1_0_47"/>
          <p:cNvPicPr preferRelativeResize="0"/>
          <p:nvPr/>
        </p:nvPicPr>
        <p:blipFill rotWithShape="1">
          <a:blip r:embed="rId3">
            <a:alphaModFix/>
          </a:blip>
          <a:srcRect b="0" l="0" r="0" t="0"/>
          <a:stretch/>
        </p:blipFill>
        <p:spPr>
          <a:xfrm rot="-5400000">
            <a:off x="0" y="5646739"/>
            <a:ext cx="1211262" cy="1211263"/>
          </a:xfrm>
          <a:prstGeom prst="rect">
            <a:avLst/>
          </a:prstGeom>
          <a:noFill/>
          <a:ln>
            <a:noFill/>
          </a:ln>
        </p:spPr>
      </p:pic>
      <p:pic>
        <p:nvPicPr>
          <p:cNvPr descr="C:\Users\marlyn\Downloads\blue-border-md.png" id="174" name="Google Shape;174;g130af7ef9b1_0_47"/>
          <p:cNvPicPr preferRelativeResize="0"/>
          <p:nvPr/>
        </p:nvPicPr>
        <p:blipFill rotWithShape="1">
          <a:blip r:embed="rId3">
            <a:alphaModFix/>
          </a:blip>
          <a:srcRect b="0" l="0" r="0" t="0"/>
          <a:stretch/>
        </p:blipFill>
        <p:spPr>
          <a:xfrm rot="10800000">
            <a:off x="7932739" y="5646738"/>
            <a:ext cx="1211263" cy="1211262"/>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2017-06-05T05:10:21Z</dcterms:created>
  <dc:creator>marlyn</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0x01010050F1216DEFD93C45A164BBC8B0870B3E</vt:lpwstr>
  </property>
</Properties>
</file>