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23" roundtripDataSignature="AMtx7mgPLH1eF5Z2+vv7hDv6vuLTFVmWW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23" Type="http://customschemas.google.com/relationships/presentationmetadata" Target="meta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7" name="Google Shape;177;p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178" name="Google Shape;178;p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1c776884808_0_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7" name="Google Shape;187;g1c776884808_0_2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8" name="Google Shape;188;g1c776884808_0_2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1c776884808_0_3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7" name="Google Shape;197;g1c776884808_0_3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8" name="Google Shape;198;g1c776884808_0_3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g1c776884808_0_4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7" name="Google Shape;207;g1c776884808_0_4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8" name="Google Shape;208;g1c776884808_0_4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1c776884808_0_5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7" name="Google Shape;217;g1c776884808_0_5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8" name="Google Shape;218;g1c776884808_0_5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1c776884808_0_8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7" name="Google Shape;227;g1c776884808_0_8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8" name="Google Shape;228;g1c776884808_0_8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g1c776884808_0_6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7" name="Google Shape;237;g1c776884808_0_6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8" name="Google Shape;238;g1c776884808_0_6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g1c776884808_0_7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7" name="Google Shape;247;g1c776884808_0_7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8" name="Google Shape;248;g1c776884808_0_7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6" name="Google Shape;96;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97" name="Google Shape;97;p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7" name="Google Shape;107;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108" name="Google Shape;108;p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1c776884808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7" name="Google Shape;117;g1c776884808_0_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8" name="Google Shape;118;g1c776884808_0_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7" name="Google Shape;127;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128" name="Google Shape;128;p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7" name="Google Shape;137;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138" name="Google Shape;138;p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1c776884808_0_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7" name="Google Shape;147;g1c776884808_0_1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8" name="Google Shape;148;g1c776884808_0_1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7" name="Google Shape;157;p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158" name="Google Shape;158;p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7" name="Google Shape;167;p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168" name="Google Shape;168;p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
        <p:nvSpPr>
          <p:cNvPr id="16" name="Google Shape;16;p10"/>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10"/>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10"/>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9"/>
          <p:cNvSpPr txBox="1"/>
          <p:nvPr>
            <p:ph idx="1" type="body"/>
          </p:nvPr>
        </p:nvSpPr>
        <p:spPr>
          <a:xfrm rot="5400000">
            <a:off x="2309019" y="-251617"/>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19"/>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9"/>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9"/>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20"/>
          <p:cNvSpPr txBox="1"/>
          <p:nvPr>
            <p:ph type="title"/>
          </p:nvPr>
        </p:nvSpPr>
        <p:spPr>
          <a:xfrm rot="5400000">
            <a:off x="4732338" y="2171703"/>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0"/>
          <p:cNvSpPr txBox="1"/>
          <p:nvPr>
            <p:ph idx="1" type="body"/>
          </p:nvPr>
        </p:nvSpPr>
        <p:spPr>
          <a:xfrm rot="5400000">
            <a:off x="541338" y="190502"/>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20"/>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0"/>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0"/>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9" name="Shape 19"/>
        <p:cNvGrpSpPr/>
        <p:nvPr/>
      </p:nvGrpSpPr>
      <p:grpSpPr>
        <a:xfrm>
          <a:off x="0" y="0"/>
          <a:ext cx="0" cy="0"/>
          <a:chOff x="0" y="0"/>
          <a:chExt cx="0" cy="0"/>
        </a:xfrm>
      </p:grpSpPr>
      <p:sp>
        <p:nvSpPr>
          <p:cNvPr id="20" name="Google Shape;20;p11"/>
          <p:cNvSpPr txBox="1"/>
          <p:nvPr>
            <p:ph type="ctrTitle"/>
          </p:nvPr>
        </p:nvSpPr>
        <p:spPr>
          <a:xfrm>
            <a:off x="685800" y="2130427"/>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11"/>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22" name="Google Shape;22;p11"/>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11"/>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11"/>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1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12"/>
          <p:cNvSpPr txBox="1"/>
          <p:nvPr>
            <p:ph idx="1" type="body"/>
          </p:nvPr>
        </p:nvSpPr>
        <p:spPr>
          <a:xfrm>
            <a:off x="457200" y="1600202"/>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8" name="Google Shape;28;p12"/>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12"/>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12"/>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1" name="Shape 31"/>
        <p:cNvGrpSpPr/>
        <p:nvPr/>
      </p:nvGrpSpPr>
      <p:grpSpPr>
        <a:xfrm>
          <a:off x="0" y="0"/>
          <a:ext cx="0" cy="0"/>
          <a:chOff x="0" y="0"/>
          <a:chExt cx="0" cy="0"/>
        </a:xfrm>
      </p:grpSpPr>
      <p:sp>
        <p:nvSpPr>
          <p:cNvPr id="32" name="Google Shape;32;p13"/>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13"/>
          <p:cNvSpPr txBox="1"/>
          <p:nvPr>
            <p:ph idx="1" type="body"/>
          </p:nvPr>
        </p:nvSpPr>
        <p:spPr>
          <a:xfrm>
            <a:off x="722313" y="2906715"/>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4" name="Google Shape;34;p13"/>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3"/>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13"/>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7" name="Shape 37"/>
        <p:cNvGrpSpPr/>
        <p:nvPr/>
      </p:nvGrpSpPr>
      <p:grpSpPr>
        <a:xfrm>
          <a:off x="0" y="0"/>
          <a:ext cx="0" cy="0"/>
          <a:chOff x="0" y="0"/>
          <a:chExt cx="0" cy="0"/>
        </a:xfrm>
      </p:grpSpPr>
      <p:sp>
        <p:nvSpPr>
          <p:cNvPr id="38" name="Google Shape;38;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14"/>
          <p:cNvSpPr txBox="1"/>
          <p:nvPr>
            <p:ph idx="1" type="body"/>
          </p:nvPr>
        </p:nvSpPr>
        <p:spPr>
          <a:xfrm>
            <a:off x="457200" y="1600202"/>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0" name="Google Shape;40;p14"/>
          <p:cNvSpPr txBox="1"/>
          <p:nvPr>
            <p:ph idx="2" type="body"/>
          </p:nvPr>
        </p:nvSpPr>
        <p:spPr>
          <a:xfrm>
            <a:off x="4648200" y="1600202"/>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1" name="Google Shape;41;p14"/>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14"/>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4"/>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15"/>
          <p:cNvSpPr txBox="1"/>
          <p:nvPr>
            <p:ph idx="1" type="body"/>
          </p:nvPr>
        </p:nvSpPr>
        <p:spPr>
          <a:xfrm>
            <a:off x="457202"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7" name="Google Shape;47;p15"/>
          <p:cNvSpPr txBox="1"/>
          <p:nvPr>
            <p:ph idx="2" type="body"/>
          </p:nvPr>
        </p:nvSpPr>
        <p:spPr>
          <a:xfrm>
            <a:off x="457202"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8" name="Google Shape;48;p15"/>
          <p:cNvSpPr txBox="1"/>
          <p:nvPr>
            <p:ph idx="3" type="body"/>
          </p:nvPr>
        </p:nvSpPr>
        <p:spPr>
          <a:xfrm>
            <a:off x="4645027"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9" name="Google Shape;49;p15"/>
          <p:cNvSpPr txBox="1"/>
          <p:nvPr>
            <p:ph idx="4" type="body"/>
          </p:nvPr>
        </p:nvSpPr>
        <p:spPr>
          <a:xfrm>
            <a:off x="4645027"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50" name="Google Shape;50;p15"/>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15"/>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5"/>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16"/>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6"/>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6"/>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17"/>
          <p:cNvSpPr txBox="1"/>
          <p:nvPr>
            <p:ph type="title"/>
          </p:nvPr>
        </p:nvSpPr>
        <p:spPr>
          <a:xfrm>
            <a:off x="457202"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7"/>
          <p:cNvSpPr txBox="1"/>
          <p:nvPr>
            <p:ph idx="1" type="body"/>
          </p:nvPr>
        </p:nvSpPr>
        <p:spPr>
          <a:xfrm>
            <a:off x="3575051" y="273052"/>
            <a:ext cx="5111751"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1" name="Google Shape;61;p17"/>
          <p:cNvSpPr txBox="1"/>
          <p:nvPr>
            <p:ph idx="2" type="body"/>
          </p:nvPr>
        </p:nvSpPr>
        <p:spPr>
          <a:xfrm>
            <a:off x="457202" y="1435102"/>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2" name="Google Shape;62;p17"/>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7"/>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7"/>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8"/>
          <p:cNvSpPr txBox="1"/>
          <p:nvPr>
            <p:ph type="title"/>
          </p:nvPr>
        </p:nvSpPr>
        <p:spPr>
          <a:xfrm>
            <a:off x="1792288" y="4800601"/>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8"/>
          <p:cNvSpPr/>
          <p:nvPr>
            <p:ph idx="2" type="pic"/>
          </p:nvPr>
        </p:nvSpPr>
        <p:spPr>
          <a:xfrm>
            <a:off x="1792288" y="612775"/>
            <a:ext cx="5486400" cy="4114800"/>
          </a:xfrm>
          <a:prstGeom prst="rect">
            <a:avLst/>
          </a:prstGeom>
          <a:noFill/>
          <a:ln>
            <a:noFill/>
          </a:ln>
        </p:spPr>
      </p:sp>
      <p:sp>
        <p:nvSpPr>
          <p:cNvPr id="68" name="Google Shape;68;p18"/>
          <p:cNvSpPr txBox="1"/>
          <p:nvPr>
            <p:ph idx="1" type="body"/>
          </p:nvPr>
        </p:nvSpPr>
        <p:spPr>
          <a:xfrm>
            <a:off x="1792288" y="5367339"/>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18"/>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8"/>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8"/>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9"/>
          <p:cNvSpPr txBox="1"/>
          <p:nvPr>
            <p:ph idx="1" type="body"/>
          </p:nvPr>
        </p:nvSpPr>
        <p:spPr>
          <a:xfrm>
            <a:off x="457200" y="1600202"/>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9"/>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9"/>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9"/>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www.un.org/events/smallarms2006/pdf/192.15%20(E).pdf" TargetMode="External"/><Relationship Id="rId4" Type="http://schemas.openxmlformats.org/officeDocument/2006/relationships/hyperlink" Target="http://www.refworld.org/docid/57a184444.html" TargetMode="External"/><Relationship Id="rId11" Type="http://schemas.openxmlformats.org/officeDocument/2006/relationships/hyperlink" Target="http://www.un.org/ga/search/view_doc.asp?symbol=A/CONF.192/BMS/2014/1&amp;referer=/english/&amp;Lang=E" TargetMode="External"/><Relationship Id="rId10" Type="http://schemas.openxmlformats.org/officeDocument/2006/relationships/hyperlink" Target="https://s3.amazonaws.com/unoda-web/wp-content/uploads/2016/10/english.pdf" TargetMode="External"/><Relationship Id="rId12" Type="http://schemas.openxmlformats.org/officeDocument/2006/relationships/image" Target="../media/image4.png"/><Relationship Id="rId9" Type="http://schemas.openxmlformats.org/officeDocument/2006/relationships/hyperlink" Target="http://www.un.org/documents/ga/res/43/a43r075.htm" TargetMode="External"/><Relationship Id="rId5" Type="http://schemas.openxmlformats.org/officeDocument/2006/relationships/hyperlink" Target="http://www.un.org/en/ga/search/view_doc.asp?symbol=A/RES/69/60" TargetMode="External"/><Relationship Id="rId6" Type="http://schemas.openxmlformats.org/officeDocument/2006/relationships/hyperlink" Target="http://www.un.org/en/ga/search/view_doc.asp?symbol=A/RES/69/60" TargetMode="External"/><Relationship Id="rId7" Type="http://schemas.openxmlformats.org/officeDocument/2006/relationships/hyperlink" Target="http://www.undocs.org/A/RES/56/24" TargetMode="External"/><Relationship Id="rId8" Type="http://schemas.openxmlformats.org/officeDocument/2006/relationships/hyperlink" Target="http://math.jhu.edu/~mmart152/AMUN/Promoting%20development%20through%20the%20reduction%20and%20prevention%20of%20armed%20violence" TargetMode="External"/></Relationships>
</file>

<file path=ppt/slides/_rels/slide11.xml.rels><?xml version="1.0" encoding="UTF-8" standalone="yes"?><Relationships xmlns="http://schemas.openxmlformats.org/package/2006/relationships"><Relationship Id="rId11" Type="http://schemas.openxmlformats.org/officeDocument/2006/relationships/hyperlink" Target="https://www.interpol.int/es/Delitos/Trafico-de-armas-de-fuego/Cooperation-instruments-and-initiatives" TargetMode="External"/><Relationship Id="rId10" Type="http://schemas.openxmlformats.org/officeDocument/2006/relationships/hyperlink" Target="https://www.unodc.org/documents/treaties/UNTOC/COP/SESSION_10/Resolutions/Resolution_10_2_-_English.pdf" TargetMode="External"/><Relationship Id="rId13" Type="http://schemas.openxmlformats.org/officeDocument/2006/relationships/image" Target="../media/image4.png"/><Relationship Id="rId12" Type="http://schemas.openxmlformats.org/officeDocument/2006/relationships/hyperlink" Target="https://www.scielo.org.mx/scielo.php?script=sci_arttext&amp;pid=S1870-05782014000100002"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www.dni.gov/nctc/groups.html" TargetMode="External"/><Relationship Id="rId4" Type="http://schemas.openxmlformats.org/officeDocument/2006/relationships/hyperlink" Target="http://origins.osu.edu/article/merchants-death-international-traffic-arms/page/0/1" TargetMode="External"/><Relationship Id="rId9" Type="http://schemas.openxmlformats.org/officeDocument/2006/relationships/hyperlink" Target="https://www.un.org/disarmament/convarms/salw/" TargetMode="External"/><Relationship Id="rId5" Type="http://schemas.openxmlformats.org/officeDocument/2006/relationships/hyperlink" Target="https://www.un.org/disarmament/convarms/att/" TargetMode="External"/><Relationship Id="rId6" Type="http://schemas.openxmlformats.org/officeDocument/2006/relationships/hyperlink" Target="https://2001-2009.state.gov/t/pm/rls/fs/67700.htm" TargetMode="External"/><Relationship Id="rId7" Type="http://schemas.openxmlformats.org/officeDocument/2006/relationships/hyperlink" Target="http://www.wcoomd.org/-/media/wco/public/global/pdf/topics/enforcement-and-compliance/activities-andprogrammes/illicit-trade-report/itr_2017_en.pdf?db=web" TargetMode="External"/><Relationship Id="rId8" Type="http://schemas.openxmlformats.org/officeDocument/2006/relationships/hyperlink" Target="https://www.scielo.org.mx/scielo.php?script=sci_arttext&amp;pid=S1870-05782014000100002"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4.png"/></Relationships>
</file>

<file path=ppt/slides/_rels/slide17.xml.rels><?xml version="1.0" encoding="UTF-8" standalone="yes"?><Relationships xmlns="http://schemas.openxmlformats.org/package/2006/relationships"><Relationship Id="rId11" Type="http://schemas.openxmlformats.org/officeDocument/2006/relationships/hyperlink" Target="https://www.un.org/disarmament/wmd/nuclear/nwfz/" TargetMode="External"/><Relationship Id="rId10" Type="http://schemas.openxmlformats.org/officeDocument/2006/relationships/hyperlink" Target="https://www.un.org/en/global-issues/disarmament" TargetMode="External"/><Relationship Id="rId13" Type="http://schemas.openxmlformats.org/officeDocument/2006/relationships/hyperlink" Target="https://www.e-ir.info/2022/03/27/nuclear-weapons-and-international-relations/" TargetMode="External"/><Relationship Id="rId12" Type="http://schemas.openxmlformats.org/officeDocument/2006/relationships/hyperlink" Target="https://www.ncbi.nlm.nih.gov/pmc/articles/PMC4165831/" TargetMode="External"/><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s://www.un.org/en/un-chronicle/ending-nuclear-testing-advance-global-peace-and-security" TargetMode="External"/><Relationship Id="rId4" Type="http://schemas.openxmlformats.org/officeDocument/2006/relationships/hyperlink" Target="https://www.un.org/disarmament/wmd/nuclear/tpnw/" TargetMode="External"/><Relationship Id="rId9" Type="http://schemas.openxmlformats.org/officeDocument/2006/relationships/hyperlink" Target="https://www.un.org/en/observances/nuclear-weapons-elimination-day" TargetMode="External"/><Relationship Id="rId14" Type="http://schemas.openxmlformats.org/officeDocument/2006/relationships/image" Target="../media/image4.png"/><Relationship Id="rId5" Type="http://schemas.openxmlformats.org/officeDocument/2006/relationships/hyperlink" Target="https://www.un.org/disarmament/wmd/nuclear/" TargetMode="External"/><Relationship Id="rId6" Type="http://schemas.openxmlformats.org/officeDocument/2006/relationships/hyperlink" Target="https://www.epa.gov/radtown/radioactive-fallout-nuclear-weapons-testing" TargetMode="External"/><Relationship Id="rId7" Type="http://schemas.openxmlformats.org/officeDocument/2006/relationships/hyperlink" Target="https://www.chathamhouse.org/2017/05/humanitarian-impacts-nuclear-testing" TargetMode="External"/><Relationship Id="rId8" Type="http://schemas.openxmlformats.org/officeDocument/2006/relationships/hyperlink" Target="https://news.un.org/en/story/2020/07/1068481"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pic>
        <p:nvPicPr>
          <p:cNvPr descr="C:\Users\marlyn\Documents\WINMUN\WINMUN logo.png" id="88" name="Google Shape;88;p1"/>
          <p:cNvPicPr preferRelativeResize="0"/>
          <p:nvPr/>
        </p:nvPicPr>
        <p:blipFill rotWithShape="1">
          <a:blip r:embed="rId3">
            <a:alphaModFix/>
          </a:blip>
          <a:srcRect b="23994" l="3361" r="3886" t="21841"/>
          <a:stretch/>
        </p:blipFill>
        <p:spPr>
          <a:xfrm>
            <a:off x="2362200" y="381000"/>
            <a:ext cx="4343400" cy="3981450"/>
          </a:xfrm>
          <a:prstGeom prst="rect">
            <a:avLst/>
          </a:prstGeom>
          <a:noFill/>
          <a:ln>
            <a:noFill/>
          </a:ln>
        </p:spPr>
      </p:pic>
      <p:pic>
        <p:nvPicPr>
          <p:cNvPr descr="C:\Users\marlyn\Downloads\blue-border-md.png" id="89" name="Google Shape;89;p1"/>
          <p:cNvPicPr preferRelativeResize="0"/>
          <p:nvPr/>
        </p:nvPicPr>
        <p:blipFill rotWithShape="1">
          <a:blip r:embed="rId4">
            <a:alphaModFix/>
          </a:blip>
          <a:srcRect b="0" l="0" r="0" t="0"/>
          <a:stretch/>
        </p:blipFill>
        <p:spPr>
          <a:xfrm>
            <a:off x="2" y="0"/>
            <a:ext cx="1211263" cy="1211262"/>
          </a:xfrm>
          <a:prstGeom prst="rect">
            <a:avLst/>
          </a:prstGeom>
          <a:noFill/>
          <a:ln>
            <a:noFill/>
          </a:ln>
        </p:spPr>
      </p:pic>
      <p:pic>
        <p:nvPicPr>
          <p:cNvPr descr="C:\Users\marlyn\Downloads\blue-border-md.png" id="90" name="Google Shape;90;p1"/>
          <p:cNvPicPr preferRelativeResize="0"/>
          <p:nvPr/>
        </p:nvPicPr>
        <p:blipFill rotWithShape="1">
          <a:blip r:embed="rId4">
            <a:alphaModFix/>
          </a:blip>
          <a:srcRect b="0" l="0" r="0" t="0"/>
          <a:stretch/>
        </p:blipFill>
        <p:spPr>
          <a:xfrm rot="10800000">
            <a:off x="7932739" y="5646738"/>
            <a:ext cx="1211263" cy="1211262"/>
          </a:xfrm>
          <a:prstGeom prst="rect">
            <a:avLst/>
          </a:prstGeom>
          <a:noFill/>
          <a:ln>
            <a:noFill/>
          </a:ln>
        </p:spPr>
      </p:pic>
      <p:pic>
        <p:nvPicPr>
          <p:cNvPr descr="C:\Users\marlyn\Downloads\blue-border-md.png" id="91" name="Google Shape;91;p1"/>
          <p:cNvPicPr preferRelativeResize="0"/>
          <p:nvPr/>
        </p:nvPicPr>
        <p:blipFill rotWithShape="1">
          <a:blip r:embed="rId4">
            <a:alphaModFix/>
          </a:blip>
          <a:srcRect b="0" l="0" r="0" t="0"/>
          <a:stretch/>
        </p:blipFill>
        <p:spPr>
          <a:xfrm rot="-5400000">
            <a:off x="0" y="5646739"/>
            <a:ext cx="1211262" cy="1211263"/>
          </a:xfrm>
          <a:prstGeom prst="rect">
            <a:avLst/>
          </a:prstGeom>
          <a:noFill/>
          <a:ln>
            <a:noFill/>
          </a:ln>
        </p:spPr>
      </p:pic>
      <p:pic>
        <p:nvPicPr>
          <p:cNvPr descr="C:\Users\marlyn\Downloads\blue-border-md.png" id="92" name="Google Shape;92;p1"/>
          <p:cNvPicPr preferRelativeResize="0"/>
          <p:nvPr/>
        </p:nvPicPr>
        <p:blipFill rotWithShape="1">
          <a:blip r:embed="rId4">
            <a:alphaModFix/>
          </a:blip>
          <a:srcRect b="0" l="0" r="0" t="0"/>
          <a:stretch/>
        </p:blipFill>
        <p:spPr>
          <a:xfrm rot="5400000">
            <a:off x="7932738" y="1"/>
            <a:ext cx="1211262" cy="1211263"/>
          </a:xfrm>
          <a:prstGeom prst="rect">
            <a:avLst/>
          </a:prstGeom>
          <a:noFill/>
          <a:ln>
            <a:noFill/>
          </a:ln>
        </p:spPr>
      </p:pic>
      <p:sp>
        <p:nvSpPr>
          <p:cNvPr id="93" name="Google Shape;93;p1"/>
          <p:cNvSpPr/>
          <p:nvPr/>
        </p:nvSpPr>
        <p:spPr>
          <a:xfrm>
            <a:off x="1295403" y="4343402"/>
            <a:ext cx="6527231" cy="92333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5400">
                <a:solidFill>
                  <a:srgbClr val="00B0F0"/>
                </a:solidFill>
                <a:latin typeface="Calibri"/>
                <a:ea typeface="Calibri"/>
                <a:cs typeface="Calibri"/>
                <a:sym typeface="Calibri"/>
              </a:rPr>
              <a:t>General Assembly 1: DISEC</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8"/>
          <p:cNvSpPr txBox="1"/>
          <p:nvPr>
            <p:ph idx="1" type="subTitle"/>
          </p:nvPr>
        </p:nvSpPr>
        <p:spPr>
          <a:xfrm>
            <a:off x="228600" y="304800"/>
            <a:ext cx="8686800" cy="62484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rgbClr val="00B0F0"/>
              </a:buClr>
              <a:buSzPts val="3200"/>
              <a:buNone/>
            </a:pPr>
            <a:r>
              <a:rPr b="1" lang="en-US">
                <a:solidFill>
                  <a:srgbClr val="00B0F0"/>
                </a:solidFill>
                <a:latin typeface="Times New Roman"/>
                <a:ea typeface="Times New Roman"/>
                <a:cs typeface="Times New Roman"/>
                <a:sym typeface="Times New Roman"/>
              </a:rPr>
              <a:t>Recommended Readings &amp; Bibliography</a:t>
            </a:r>
            <a:endParaRPr>
              <a:solidFill>
                <a:srgbClr val="00B0F0"/>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None/>
            </a:pPr>
            <a:r>
              <a:t/>
            </a:r>
            <a:endParaRPr sz="1200">
              <a:solidFill>
                <a:schemeClr val="dk1"/>
              </a:solidFill>
              <a:latin typeface="Times New Roman"/>
              <a:ea typeface="Times New Roman"/>
              <a:cs typeface="Times New Roman"/>
              <a:sym typeface="Times New Roman"/>
            </a:endParaRPr>
          </a:p>
          <a:p>
            <a:pPr indent="-317500" lvl="0" marL="457200" rtl="0" algn="l">
              <a:lnSpc>
                <a:spcPct val="115000"/>
              </a:lnSpc>
              <a:spcBef>
                <a:spcPts val="0"/>
              </a:spcBef>
              <a:spcAft>
                <a:spcPts val="0"/>
              </a:spcAft>
              <a:buClr>
                <a:schemeClr val="dk1"/>
              </a:buClr>
              <a:buSzPts val="1400"/>
              <a:buFont typeface="Times New Roman"/>
              <a:buAutoNum type="arabicPeriod"/>
            </a:pPr>
            <a:r>
              <a:rPr lang="en-US" sz="1400">
                <a:solidFill>
                  <a:schemeClr val="dk1"/>
                </a:solidFill>
                <a:latin typeface="Times New Roman"/>
                <a:ea typeface="Times New Roman"/>
                <a:cs typeface="Times New Roman"/>
                <a:sym typeface="Times New Roman"/>
              </a:rPr>
              <a:t>United Nations (2001). </a:t>
            </a:r>
            <a:r>
              <a:rPr lang="en-US" sz="1400" u="sng">
                <a:solidFill>
                  <a:srgbClr val="1155CC"/>
                </a:solidFill>
                <a:latin typeface="Times New Roman"/>
                <a:ea typeface="Times New Roman"/>
                <a:cs typeface="Times New Roman"/>
                <a:sym typeface="Times New Roman"/>
                <a:hlinkClick r:id="rId3">
                  <a:extLst>
                    <a:ext uri="{A12FA001-AC4F-418D-AE19-62706E023703}">
                      <ahyp:hlinkClr val="tx"/>
                    </a:ext>
                  </a:extLst>
                </a:hlinkClick>
              </a:rPr>
              <a:t>Report of the United Nations Conference on the Illicit Trade in Small Arms and Light Weapons in All Its Aspects.</a:t>
            </a:r>
            <a:r>
              <a:rPr lang="en-US" sz="1400">
                <a:solidFill>
                  <a:schemeClr val="dk1"/>
                </a:solidFill>
                <a:latin typeface="Times New Roman"/>
                <a:ea typeface="Times New Roman"/>
                <a:cs typeface="Times New Roman"/>
                <a:sym typeface="Times New Roman"/>
              </a:rPr>
              <a:t> 20 July. A/CONF.192/15. </a:t>
            </a:r>
            <a:endParaRPr sz="1400">
              <a:solidFill>
                <a:schemeClr val="dk1"/>
              </a:solidFill>
              <a:latin typeface="Times New Roman"/>
              <a:ea typeface="Times New Roman"/>
              <a:cs typeface="Times New Roman"/>
              <a:sym typeface="Times New Roman"/>
            </a:endParaRPr>
          </a:p>
          <a:p>
            <a:pPr indent="-317500" lvl="0" marL="457200" rtl="0" algn="l">
              <a:lnSpc>
                <a:spcPct val="115000"/>
              </a:lnSpc>
              <a:spcBef>
                <a:spcPts val="0"/>
              </a:spcBef>
              <a:spcAft>
                <a:spcPts val="0"/>
              </a:spcAft>
              <a:buClr>
                <a:schemeClr val="dk1"/>
              </a:buClr>
              <a:buSzPts val="1400"/>
              <a:buFont typeface="Times New Roman"/>
              <a:buAutoNum type="arabicPeriod"/>
            </a:pPr>
            <a:r>
              <a:rPr lang="en-US" sz="1400">
                <a:solidFill>
                  <a:schemeClr val="dk1"/>
                </a:solidFill>
                <a:latin typeface="Times New Roman"/>
                <a:ea typeface="Times New Roman"/>
                <a:cs typeface="Times New Roman"/>
                <a:sym typeface="Times New Roman"/>
              </a:rPr>
              <a:t>United Nations, General Assembly (2016). </a:t>
            </a:r>
            <a:r>
              <a:rPr lang="en-US" sz="1400" u="sng">
                <a:solidFill>
                  <a:srgbClr val="1155CC"/>
                </a:solidFill>
                <a:latin typeface="Times New Roman"/>
                <a:ea typeface="Times New Roman"/>
                <a:cs typeface="Times New Roman"/>
                <a:sym typeface="Times New Roman"/>
                <a:hlinkClick r:id="rId4">
                  <a:extLst>
                    <a:ext uri="{A12FA001-AC4F-418D-AE19-62706E023703}">
                      <ahyp:hlinkClr val="tx"/>
                    </a:ext>
                  </a:extLst>
                </a:hlinkClick>
              </a:rPr>
              <a:t>Consolidation of peace through practical disarmament measures; and assistance to States for curbing the illicit traffic in small arms and light weapons and collecting them. </a:t>
            </a:r>
            <a:r>
              <a:rPr lang="en-US" sz="1400">
                <a:solidFill>
                  <a:schemeClr val="dk1"/>
                </a:solidFill>
                <a:latin typeface="Times New Roman"/>
                <a:ea typeface="Times New Roman"/>
                <a:cs typeface="Times New Roman"/>
                <a:sym typeface="Times New Roman"/>
              </a:rPr>
              <a:t>14 July. A/71/151.</a:t>
            </a:r>
            <a:endParaRPr sz="1400">
              <a:solidFill>
                <a:schemeClr val="dk1"/>
              </a:solidFill>
              <a:latin typeface="Times New Roman"/>
              <a:ea typeface="Times New Roman"/>
              <a:cs typeface="Times New Roman"/>
              <a:sym typeface="Times New Roman"/>
            </a:endParaRPr>
          </a:p>
          <a:p>
            <a:pPr indent="-317500" lvl="0" marL="457200" rtl="0" algn="l">
              <a:lnSpc>
                <a:spcPct val="115000"/>
              </a:lnSpc>
              <a:spcBef>
                <a:spcPts val="0"/>
              </a:spcBef>
              <a:spcAft>
                <a:spcPts val="0"/>
              </a:spcAft>
              <a:buClr>
                <a:schemeClr val="dk1"/>
              </a:buClr>
              <a:buSzPts val="1400"/>
              <a:buFont typeface="Times New Roman"/>
              <a:buAutoNum type="arabicPeriod"/>
            </a:pPr>
            <a:r>
              <a:rPr lang="en-US" sz="1400">
                <a:solidFill>
                  <a:schemeClr val="dk1"/>
                </a:solidFill>
                <a:latin typeface="Times New Roman"/>
                <a:ea typeface="Times New Roman"/>
                <a:cs typeface="Times New Roman"/>
                <a:sym typeface="Times New Roman"/>
              </a:rPr>
              <a:t>United Nations, General Assembly (2014). </a:t>
            </a:r>
            <a:r>
              <a:rPr lang="en-US" sz="1400" u="sng">
                <a:solidFill>
                  <a:srgbClr val="1155CC"/>
                </a:solidFill>
                <a:latin typeface="Times New Roman"/>
                <a:ea typeface="Times New Roman"/>
                <a:cs typeface="Times New Roman"/>
                <a:sym typeface="Times New Roman"/>
                <a:hlinkClick r:id="rId5">
                  <a:extLst>
                    <a:ext uri="{A12FA001-AC4F-418D-AE19-62706E023703}">
                      <ahyp:hlinkClr val="tx"/>
                    </a:ext>
                  </a:extLst>
                </a:hlinkClick>
              </a:rPr>
              <a:t>Consolidation of peace through practical disarmament measures.</a:t>
            </a:r>
            <a:r>
              <a:rPr lang="en-US" sz="1400">
                <a:solidFill>
                  <a:schemeClr val="dk1"/>
                </a:solidFill>
                <a:latin typeface="Times New Roman"/>
                <a:ea typeface="Times New Roman"/>
                <a:cs typeface="Times New Roman"/>
                <a:sym typeface="Times New Roman"/>
              </a:rPr>
              <a:t> 2 December. A/RES/69/60. </a:t>
            </a:r>
            <a:endParaRPr sz="1400">
              <a:solidFill>
                <a:schemeClr val="dk1"/>
              </a:solidFill>
              <a:latin typeface="Times New Roman"/>
              <a:ea typeface="Times New Roman"/>
              <a:cs typeface="Times New Roman"/>
              <a:sym typeface="Times New Roman"/>
            </a:endParaRPr>
          </a:p>
          <a:p>
            <a:pPr indent="-317500" lvl="0" marL="457200" rtl="0" algn="l">
              <a:lnSpc>
                <a:spcPct val="115000"/>
              </a:lnSpc>
              <a:spcBef>
                <a:spcPts val="0"/>
              </a:spcBef>
              <a:spcAft>
                <a:spcPts val="0"/>
              </a:spcAft>
              <a:buClr>
                <a:schemeClr val="dk1"/>
              </a:buClr>
              <a:buSzPts val="1400"/>
              <a:buFont typeface="Times New Roman"/>
              <a:buAutoNum type="arabicPeriod"/>
            </a:pPr>
            <a:r>
              <a:rPr lang="en-US" sz="1400">
                <a:solidFill>
                  <a:schemeClr val="dk1"/>
                </a:solidFill>
                <a:latin typeface="Times New Roman"/>
                <a:ea typeface="Times New Roman"/>
                <a:cs typeface="Times New Roman"/>
                <a:sym typeface="Times New Roman"/>
              </a:rPr>
              <a:t>United Nations, General Assembly (2013). </a:t>
            </a:r>
            <a:r>
              <a:rPr lang="en-US" sz="1400" u="sng">
                <a:solidFill>
                  <a:srgbClr val="1155CC"/>
                </a:solidFill>
                <a:latin typeface="Times New Roman"/>
                <a:ea typeface="Times New Roman"/>
                <a:cs typeface="Times New Roman"/>
                <a:sym typeface="Times New Roman"/>
                <a:hlinkClick r:id="rId6">
                  <a:extLst>
                    <a:ext uri="{A12FA001-AC4F-418D-AE19-62706E023703}">
                      <ahyp:hlinkClr val="tx"/>
                    </a:ext>
                  </a:extLst>
                </a:hlinkClick>
              </a:rPr>
              <a:t>Consolidation of peace through practical disarmament measures. </a:t>
            </a:r>
            <a:r>
              <a:rPr lang="en-US" sz="1400">
                <a:solidFill>
                  <a:schemeClr val="dk1"/>
                </a:solidFill>
                <a:latin typeface="Times New Roman"/>
                <a:ea typeface="Times New Roman"/>
                <a:cs typeface="Times New Roman"/>
                <a:sym typeface="Times New Roman"/>
              </a:rPr>
              <a:t>4 January. A/RES/67/50. </a:t>
            </a:r>
            <a:endParaRPr sz="1400">
              <a:solidFill>
                <a:schemeClr val="dk1"/>
              </a:solidFill>
              <a:latin typeface="Times New Roman"/>
              <a:ea typeface="Times New Roman"/>
              <a:cs typeface="Times New Roman"/>
              <a:sym typeface="Times New Roman"/>
            </a:endParaRPr>
          </a:p>
          <a:p>
            <a:pPr indent="-317500" lvl="0" marL="457200" rtl="0" algn="l">
              <a:lnSpc>
                <a:spcPct val="115000"/>
              </a:lnSpc>
              <a:spcBef>
                <a:spcPts val="0"/>
              </a:spcBef>
              <a:spcAft>
                <a:spcPts val="0"/>
              </a:spcAft>
              <a:buClr>
                <a:schemeClr val="dk1"/>
              </a:buClr>
              <a:buSzPts val="1400"/>
              <a:buFont typeface="Times New Roman"/>
              <a:buAutoNum type="arabicPeriod"/>
            </a:pPr>
            <a:r>
              <a:rPr lang="en-US" sz="1400">
                <a:solidFill>
                  <a:schemeClr val="dk1"/>
                </a:solidFill>
                <a:latin typeface="Times New Roman"/>
                <a:ea typeface="Times New Roman"/>
                <a:cs typeface="Times New Roman"/>
                <a:sym typeface="Times New Roman"/>
              </a:rPr>
              <a:t>United Nations, General Assembly (2002). </a:t>
            </a:r>
            <a:r>
              <a:rPr lang="en-US" sz="1400" u="sng">
                <a:solidFill>
                  <a:srgbClr val="1155CC"/>
                </a:solidFill>
                <a:latin typeface="Times New Roman"/>
                <a:ea typeface="Times New Roman"/>
                <a:cs typeface="Times New Roman"/>
                <a:sym typeface="Times New Roman"/>
                <a:hlinkClick r:id="rId7">
                  <a:extLst>
                    <a:ext uri="{A12FA001-AC4F-418D-AE19-62706E023703}">
                      <ahyp:hlinkClr val="tx"/>
                    </a:ext>
                  </a:extLst>
                </a:hlinkClick>
              </a:rPr>
              <a:t>The illicit trade in small arms and light weapons in all its aspects. </a:t>
            </a:r>
            <a:r>
              <a:rPr lang="en-US" sz="1400">
                <a:solidFill>
                  <a:schemeClr val="dk1"/>
                </a:solidFill>
                <a:latin typeface="Times New Roman"/>
                <a:ea typeface="Times New Roman"/>
                <a:cs typeface="Times New Roman"/>
                <a:sym typeface="Times New Roman"/>
              </a:rPr>
              <a:t>24 December. 56/24 V.</a:t>
            </a:r>
            <a:endParaRPr sz="1400">
              <a:solidFill>
                <a:schemeClr val="dk1"/>
              </a:solidFill>
              <a:latin typeface="Times New Roman"/>
              <a:ea typeface="Times New Roman"/>
              <a:cs typeface="Times New Roman"/>
              <a:sym typeface="Times New Roman"/>
            </a:endParaRPr>
          </a:p>
          <a:p>
            <a:pPr indent="-317500" lvl="0" marL="457200" rtl="0" algn="l">
              <a:lnSpc>
                <a:spcPct val="115000"/>
              </a:lnSpc>
              <a:spcBef>
                <a:spcPts val="0"/>
              </a:spcBef>
              <a:spcAft>
                <a:spcPts val="0"/>
              </a:spcAft>
              <a:buClr>
                <a:schemeClr val="dk1"/>
              </a:buClr>
              <a:buSzPts val="1400"/>
              <a:buFont typeface="Times New Roman"/>
              <a:buAutoNum type="arabicPeriod"/>
            </a:pPr>
            <a:r>
              <a:rPr lang="en-US" sz="1400">
                <a:solidFill>
                  <a:schemeClr val="dk1"/>
                </a:solidFill>
                <a:latin typeface="Times New Roman"/>
                <a:ea typeface="Times New Roman"/>
                <a:cs typeface="Times New Roman"/>
                <a:sym typeface="Times New Roman"/>
              </a:rPr>
              <a:t>United Nations, Secretary General (2009).</a:t>
            </a:r>
            <a:r>
              <a:rPr lang="en-US" sz="1400" u="sng">
                <a:solidFill>
                  <a:srgbClr val="1155CC"/>
                </a:solidFill>
                <a:latin typeface="Times New Roman"/>
                <a:ea typeface="Times New Roman"/>
                <a:cs typeface="Times New Roman"/>
                <a:sym typeface="Times New Roman"/>
                <a:hlinkClick r:id="rId8">
                  <a:extLst>
                    <a:ext uri="{A12FA001-AC4F-418D-AE19-62706E023703}">
                      <ahyp:hlinkClr val="tx"/>
                    </a:ext>
                  </a:extLst>
                </a:hlinkClick>
              </a:rPr>
              <a:t> Promoting development through the reduction and prevention of armed violence</a:t>
            </a:r>
            <a:r>
              <a:rPr lang="en-US" sz="1400">
                <a:solidFill>
                  <a:schemeClr val="dk1"/>
                </a:solidFill>
                <a:latin typeface="Times New Roman"/>
                <a:ea typeface="Times New Roman"/>
                <a:cs typeface="Times New Roman"/>
                <a:sym typeface="Times New Roman"/>
              </a:rPr>
              <a:t>. 5 August. 64/288. </a:t>
            </a:r>
            <a:endParaRPr sz="1400">
              <a:solidFill>
                <a:schemeClr val="dk1"/>
              </a:solidFill>
              <a:latin typeface="Times New Roman"/>
              <a:ea typeface="Times New Roman"/>
              <a:cs typeface="Times New Roman"/>
              <a:sym typeface="Times New Roman"/>
            </a:endParaRPr>
          </a:p>
          <a:p>
            <a:pPr indent="-317500" lvl="0" marL="457200" rtl="0" algn="l">
              <a:lnSpc>
                <a:spcPct val="115000"/>
              </a:lnSpc>
              <a:spcBef>
                <a:spcPts val="0"/>
              </a:spcBef>
              <a:spcAft>
                <a:spcPts val="0"/>
              </a:spcAft>
              <a:buClr>
                <a:schemeClr val="dk1"/>
              </a:buClr>
              <a:buSzPts val="1400"/>
              <a:buFont typeface="Times New Roman"/>
              <a:buAutoNum type="arabicPeriod"/>
            </a:pPr>
            <a:r>
              <a:rPr lang="en-US" sz="1400">
                <a:solidFill>
                  <a:schemeClr val="dk1"/>
                </a:solidFill>
                <a:latin typeface="Times New Roman"/>
                <a:ea typeface="Times New Roman"/>
                <a:cs typeface="Times New Roman"/>
                <a:sym typeface="Times New Roman"/>
              </a:rPr>
              <a:t>United Nations, General Assembly (1996). </a:t>
            </a:r>
            <a:r>
              <a:rPr lang="en-US" sz="1400" u="sng">
                <a:solidFill>
                  <a:srgbClr val="1155CC"/>
                </a:solidFill>
                <a:latin typeface="Times New Roman"/>
                <a:ea typeface="Times New Roman"/>
                <a:cs typeface="Times New Roman"/>
                <a:sym typeface="Times New Roman"/>
                <a:hlinkClick r:id="rId9">
                  <a:extLst>
                    <a:ext uri="{A12FA001-AC4F-418D-AE19-62706E023703}">
                      <ahyp:hlinkClr val="tx"/>
                    </a:ext>
                  </a:extLst>
                </a:hlinkClick>
              </a:rPr>
              <a:t>International arms transfers. </a:t>
            </a:r>
            <a:r>
              <a:rPr lang="en-US" sz="1400">
                <a:solidFill>
                  <a:schemeClr val="dk1"/>
                </a:solidFill>
                <a:latin typeface="Times New Roman"/>
                <a:ea typeface="Times New Roman"/>
                <a:cs typeface="Times New Roman"/>
                <a:sym typeface="Times New Roman"/>
              </a:rPr>
              <a:t>7 December. 43/75 I. </a:t>
            </a:r>
            <a:endParaRPr sz="1400">
              <a:solidFill>
                <a:schemeClr val="dk1"/>
              </a:solidFill>
              <a:latin typeface="Times New Roman"/>
              <a:ea typeface="Times New Roman"/>
              <a:cs typeface="Times New Roman"/>
              <a:sym typeface="Times New Roman"/>
            </a:endParaRPr>
          </a:p>
          <a:p>
            <a:pPr indent="-317500" lvl="0" marL="457200" rtl="0" algn="l">
              <a:lnSpc>
                <a:spcPct val="115000"/>
              </a:lnSpc>
              <a:spcBef>
                <a:spcPts val="0"/>
              </a:spcBef>
              <a:spcAft>
                <a:spcPts val="0"/>
              </a:spcAft>
              <a:buClr>
                <a:schemeClr val="dk1"/>
              </a:buClr>
              <a:buSzPts val="1400"/>
              <a:buFont typeface="Times New Roman"/>
              <a:buAutoNum type="arabicPeriod"/>
            </a:pPr>
            <a:r>
              <a:rPr lang="en-US" sz="1400">
                <a:solidFill>
                  <a:schemeClr val="dk1"/>
                </a:solidFill>
                <a:latin typeface="Times New Roman"/>
                <a:ea typeface="Times New Roman"/>
                <a:cs typeface="Times New Roman"/>
                <a:sym typeface="Times New Roman"/>
              </a:rPr>
              <a:t>United Nations, Secretary General (2016). </a:t>
            </a:r>
            <a:r>
              <a:rPr lang="en-US" sz="1400" u="sng">
                <a:solidFill>
                  <a:srgbClr val="1155CC"/>
                </a:solidFill>
                <a:latin typeface="Times New Roman"/>
                <a:ea typeface="Times New Roman"/>
                <a:cs typeface="Times New Roman"/>
                <a:sym typeface="Times New Roman"/>
                <a:hlinkClick r:id="rId10">
                  <a:extLst>
                    <a:ext uri="{A12FA001-AC4F-418D-AE19-62706E023703}">
                      <ahyp:hlinkClr val="tx"/>
                    </a:ext>
                  </a:extLst>
                </a:hlinkClick>
              </a:rPr>
              <a:t>The illicit trade in small arms and light weapons in all its aspects.</a:t>
            </a:r>
            <a:r>
              <a:rPr lang="en-US" sz="1400">
                <a:solidFill>
                  <a:schemeClr val="dk1"/>
                </a:solidFill>
                <a:latin typeface="Times New Roman"/>
                <a:ea typeface="Times New Roman"/>
                <a:cs typeface="Times New Roman"/>
                <a:sym typeface="Times New Roman"/>
              </a:rPr>
              <a:t> 6 October. 71/438. </a:t>
            </a:r>
            <a:endParaRPr sz="1400">
              <a:solidFill>
                <a:schemeClr val="dk1"/>
              </a:solidFill>
              <a:latin typeface="Times New Roman"/>
              <a:ea typeface="Times New Roman"/>
              <a:cs typeface="Times New Roman"/>
              <a:sym typeface="Times New Roman"/>
            </a:endParaRPr>
          </a:p>
          <a:p>
            <a:pPr indent="-317500" lvl="0" marL="457200" rtl="0" algn="l">
              <a:lnSpc>
                <a:spcPct val="115000"/>
              </a:lnSpc>
              <a:spcBef>
                <a:spcPts val="0"/>
              </a:spcBef>
              <a:spcAft>
                <a:spcPts val="0"/>
              </a:spcAft>
              <a:buClr>
                <a:schemeClr val="dk1"/>
              </a:buClr>
              <a:buSzPts val="1400"/>
              <a:buFont typeface="Times New Roman"/>
              <a:buAutoNum type="arabicPeriod"/>
            </a:pPr>
            <a:r>
              <a:rPr lang="en-US" sz="1400">
                <a:solidFill>
                  <a:schemeClr val="dk1"/>
                </a:solidFill>
                <a:latin typeface="Times New Roman"/>
                <a:ea typeface="Times New Roman"/>
                <a:cs typeface="Times New Roman"/>
                <a:sym typeface="Times New Roman"/>
              </a:rPr>
              <a:t>United Nations, Secretary General (2014).</a:t>
            </a:r>
            <a:r>
              <a:rPr lang="en-US" sz="1400" u="sng">
                <a:solidFill>
                  <a:srgbClr val="1155CC"/>
                </a:solidFill>
                <a:latin typeface="Times New Roman"/>
                <a:ea typeface="Times New Roman"/>
                <a:cs typeface="Times New Roman"/>
                <a:sym typeface="Times New Roman"/>
                <a:hlinkClick r:id="rId11">
                  <a:extLst>
                    <a:ext uri="{A12FA001-AC4F-418D-AE19-62706E023703}">
                      <ahyp:hlinkClr val="tx"/>
                    </a:ext>
                  </a:extLst>
                </a:hlinkClick>
              </a:rPr>
              <a:t> Recent developments in small arms and light weapons manufacturing, technology and design and implications for the implementation of the International Instrument to Enable States to Identify and Trace, in a Timely and Reliable Manner, Illicit Small Arms and Light Weapons </a:t>
            </a:r>
            <a:r>
              <a:rPr lang="en-US" sz="1400">
                <a:solidFill>
                  <a:schemeClr val="dk1"/>
                </a:solidFill>
                <a:latin typeface="Times New Roman"/>
                <a:ea typeface="Times New Roman"/>
                <a:cs typeface="Times New Roman"/>
                <a:sym typeface="Times New Roman"/>
              </a:rPr>
              <a:t>. 6 May. A Conf 192. </a:t>
            </a:r>
            <a:endParaRPr sz="14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None/>
            </a:pPr>
            <a:r>
              <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None/>
            </a:pPr>
            <a:r>
              <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t/>
            </a:r>
            <a:endParaRPr sz="1200">
              <a:solidFill>
                <a:schemeClr val="dk1"/>
              </a:solidFill>
              <a:latin typeface="Times New Roman"/>
              <a:ea typeface="Times New Roman"/>
              <a:cs typeface="Times New Roman"/>
              <a:sym typeface="Times New Roman"/>
            </a:endParaRPr>
          </a:p>
          <a:p>
            <a:pPr indent="0" lvl="0" marL="0" rtl="0" algn="l">
              <a:spcBef>
                <a:spcPts val="240"/>
              </a:spcBef>
              <a:spcAft>
                <a:spcPts val="0"/>
              </a:spcAft>
              <a:buClr>
                <a:srgbClr val="888888"/>
              </a:buClr>
              <a:buSzPts val="1200"/>
              <a:buNone/>
            </a:pPr>
            <a:r>
              <a:t/>
            </a:r>
            <a:endParaRPr sz="1200">
              <a:solidFill>
                <a:schemeClr val="dk1"/>
              </a:solidFill>
              <a:latin typeface="Times New Roman"/>
              <a:ea typeface="Times New Roman"/>
              <a:cs typeface="Times New Roman"/>
              <a:sym typeface="Times New Roman"/>
            </a:endParaRPr>
          </a:p>
        </p:txBody>
      </p:sp>
      <p:pic>
        <p:nvPicPr>
          <p:cNvPr descr="C:\Users\marlyn\Downloads\blue-border-md.png" id="181" name="Google Shape;181;p8"/>
          <p:cNvPicPr preferRelativeResize="0"/>
          <p:nvPr/>
        </p:nvPicPr>
        <p:blipFill rotWithShape="1">
          <a:blip r:embed="rId12">
            <a:alphaModFix/>
          </a:blip>
          <a:srcRect b="0" l="0" r="0" t="0"/>
          <a:stretch/>
        </p:blipFill>
        <p:spPr>
          <a:xfrm>
            <a:off x="2" y="0"/>
            <a:ext cx="1211263" cy="1211262"/>
          </a:xfrm>
          <a:prstGeom prst="rect">
            <a:avLst/>
          </a:prstGeom>
          <a:noFill/>
          <a:ln>
            <a:noFill/>
          </a:ln>
        </p:spPr>
      </p:pic>
      <p:pic>
        <p:nvPicPr>
          <p:cNvPr descr="C:\Users\marlyn\Downloads\blue-border-md.png" id="182" name="Google Shape;182;p8"/>
          <p:cNvPicPr preferRelativeResize="0"/>
          <p:nvPr/>
        </p:nvPicPr>
        <p:blipFill rotWithShape="1">
          <a:blip r:embed="rId12">
            <a:alphaModFix/>
          </a:blip>
          <a:srcRect b="0" l="0" r="0" t="0"/>
          <a:stretch/>
        </p:blipFill>
        <p:spPr>
          <a:xfrm rot="5400000">
            <a:off x="7932738" y="1"/>
            <a:ext cx="1211262" cy="1211263"/>
          </a:xfrm>
          <a:prstGeom prst="rect">
            <a:avLst/>
          </a:prstGeom>
          <a:noFill/>
          <a:ln>
            <a:noFill/>
          </a:ln>
        </p:spPr>
      </p:pic>
      <p:pic>
        <p:nvPicPr>
          <p:cNvPr descr="C:\Users\marlyn\Downloads\blue-border-md.png" id="183" name="Google Shape;183;p8"/>
          <p:cNvPicPr preferRelativeResize="0"/>
          <p:nvPr/>
        </p:nvPicPr>
        <p:blipFill rotWithShape="1">
          <a:blip r:embed="rId12">
            <a:alphaModFix/>
          </a:blip>
          <a:srcRect b="0" l="0" r="0" t="0"/>
          <a:stretch/>
        </p:blipFill>
        <p:spPr>
          <a:xfrm rot="-5400000">
            <a:off x="0" y="5646739"/>
            <a:ext cx="1211262" cy="1211263"/>
          </a:xfrm>
          <a:prstGeom prst="rect">
            <a:avLst/>
          </a:prstGeom>
          <a:noFill/>
          <a:ln>
            <a:noFill/>
          </a:ln>
        </p:spPr>
      </p:pic>
      <p:pic>
        <p:nvPicPr>
          <p:cNvPr descr="C:\Users\marlyn\Downloads\blue-border-md.png" id="184" name="Google Shape;184;p8"/>
          <p:cNvPicPr preferRelativeResize="0"/>
          <p:nvPr/>
        </p:nvPicPr>
        <p:blipFill rotWithShape="1">
          <a:blip r:embed="rId12">
            <a:alphaModFix/>
          </a:blip>
          <a:srcRect b="0" l="0" r="0" t="0"/>
          <a:stretch/>
        </p:blipFill>
        <p:spPr>
          <a:xfrm rot="10800000">
            <a:off x="7932739" y="5646738"/>
            <a:ext cx="1211263" cy="1211262"/>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g1c776884808_0_29"/>
          <p:cNvSpPr txBox="1"/>
          <p:nvPr>
            <p:ph idx="1" type="subTitle"/>
          </p:nvPr>
        </p:nvSpPr>
        <p:spPr>
          <a:xfrm>
            <a:off x="228600" y="304800"/>
            <a:ext cx="8686800" cy="62484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rgbClr val="00B0F0"/>
              </a:buClr>
              <a:buSzPts val="3200"/>
              <a:buNone/>
            </a:pPr>
            <a:r>
              <a:rPr b="1" lang="en-US">
                <a:solidFill>
                  <a:srgbClr val="00B0F0"/>
                </a:solidFill>
                <a:latin typeface="Times New Roman"/>
                <a:ea typeface="Times New Roman"/>
                <a:cs typeface="Times New Roman"/>
                <a:sym typeface="Times New Roman"/>
              </a:rPr>
              <a:t>Recommended Readings &amp; Bibliography</a:t>
            </a:r>
            <a:endParaRPr>
              <a:solidFill>
                <a:srgbClr val="00B0F0"/>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None/>
            </a:pPr>
            <a:r>
              <a:t/>
            </a:r>
            <a:endParaRPr sz="1200">
              <a:solidFill>
                <a:schemeClr val="dk1"/>
              </a:solidFill>
              <a:latin typeface="Times New Roman"/>
              <a:ea typeface="Times New Roman"/>
              <a:cs typeface="Times New Roman"/>
              <a:sym typeface="Times New Roman"/>
            </a:endParaRPr>
          </a:p>
          <a:p>
            <a:pPr indent="0" lvl="0" marL="0" rtl="0" algn="just">
              <a:lnSpc>
                <a:spcPct val="115000"/>
              </a:lnSpc>
              <a:spcBef>
                <a:spcPts val="0"/>
              </a:spcBef>
              <a:spcAft>
                <a:spcPts val="0"/>
              </a:spcAft>
              <a:buClr>
                <a:schemeClr val="dk1"/>
              </a:buClr>
              <a:buSzPts val="1100"/>
              <a:buFont typeface="Arial"/>
              <a:buNone/>
            </a:pPr>
            <a:r>
              <a:rPr lang="en-US" sz="1800" u="sng">
                <a:solidFill>
                  <a:srgbClr val="1155CC"/>
                </a:solidFill>
                <a:latin typeface="Times New Roman"/>
                <a:ea typeface="Times New Roman"/>
                <a:cs typeface="Times New Roman"/>
                <a:sym typeface="Times New Roman"/>
                <a:hlinkClick r:id="rId3">
                  <a:extLst>
                    <a:ext uri="{A12FA001-AC4F-418D-AE19-62706E023703}">
                      <ahyp:hlinkClr val="tx"/>
                    </a:ext>
                  </a:extLst>
                </a:hlinkClick>
              </a:rPr>
              <a:t>https://www.dni.gov/nctc/groups.html</a:t>
            </a:r>
            <a:endParaRPr sz="1800">
              <a:solidFill>
                <a:srgbClr val="512DA8"/>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US" sz="1800" u="sng">
                <a:solidFill>
                  <a:srgbClr val="1155CC"/>
                </a:solidFill>
                <a:latin typeface="Times New Roman"/>
                <a:ea typeface="Times New Roman"/>
                <a:cs typeface="Times New Roman"/>
                <a:sym typeface="Times New Roman"/>
                <a:hlinkClick r:id="rId4">
                  <a:extLst>
                    <a:ext uri="{A12FA001-AC4F-418D-AE19-62706E023703}">
                      <ahyp:hlinkClr val="tx"/>
                    </a:ext>
                  </a:extLst>
                </a:hlinkClick>
              </a:rPr>
              <a:t>http://origins.osu.edu/article/merchants-death-international-traffic-arms/page/0/1</a:t>
            </a:r>
            <a:endParaRPr sz="1800">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800" u="sng">
                <a:solidFill>
                  <a:srgbClr val="1155CC"/>
                </a:solidFill>
                <a:latin typeface="Times New Roman"/>
                <a:ea typeface="Times New Roman"/>
                <a:cs typeface="Times New Roman"/>
                <a:sym typeface="Times New Roman"/>
                <a:hlinkClick r:id="rId5">
                  <a:extLst>
                    <a:ext uri="{A12FA001-AC4F-418D-AE19-62706E023703}">
                      <ahyp:hlinkClr val="tx"/>
                    </a:ext>
                  </a:extLst>
                </a:hlinkClick>
              </a:rPr>
              <a:t>https://www.un.org/disarmament/convarms/att/ </a:t>
            </a:r>
            <a:r>
              <a:rPr lang="en-US" sz="1800" u="sng">
                <a:solidFill>
                  <a:srgbClr val="1155CC"/>
                </a:solidFill>
                <a:latin typeface="Times New Roman"/>
                <a:ea typeface="Times New Roman"/>
                <a:cs typeface="Times New Roman"/>
                <a:sym typeface="Times New Roman"/>
                <a:hlinkClick r:id="rId6">
                  <a:extLst>
                    <a:ext uri="{A12FA001-AC4F-418D-AE19-62706E023703}">
                      <ahyp:hlinkClr val="tx"/>
                    </a:ext>
                  </a:extLst>
                </a:hlinkClick>
              </a:rPr>
              <a:t>https://2001-2009.state.gov/t/pm/rls/fs/67700.htm </a:t>
            </a:r>
            <a:r>
              <a:rPr lang="en-US" sz="1800" u="sng">
                <a:solidFill>
                  <a:srgbClr val="1155CC"/>
                </a:solidFill>
                <a:latin typeface="Times New Roman"/>
                <a:ea typeface="Times New Roman"/>
                <a:cs typeface="Times New Roman"/>
                <a:sym typeface="Times New Roman"/>
                <a:hlinkClick r:id="rId7">
                  <a:extLst>
                    <a:ext uri="{A12FA001-AC4F-418D-AE19-62706E023703}">
                      <ahyp:hlinkClr val="tx"/>
                    </a:ext>
                  </a:extLst>
                </a:hlinkClick>
              </a:rPr>
              <a:t>http://www.wcoomd.org/-/media/wco/public/global/pdf/topics/enforcement-and-compliance/activities-andprogrammes/illicit-trade-report/itr_2017_en.pdf?db=web </a:t>
            </a:r>
            <a:r>
              <a:rPr lang="en-US" sz="1800" u="sng">
                <a:solidFill>
                  <a:srgbClr val="1155CC"/>
                </a:solidFill>
                <a:latin typeface="Times New Roman"/>
                <a:ea typeface="Times New Roman"/>
                <a:cs typeface="Times New Roman"/>
                <a:sym typeface="Times New Roman"/>
                <a:hlinkClick r:id="rId8">
                  <a:extLst>
                    <a:ext uri="{A12FA001-AC4F-418D-AE19-62706E023703}">
                      <ahyp:hlinkClr val="tx"/>
                    </a:ext>
                  </a:extLst>
                </a:hlinkClick>
              </a:rPr>
              <a:t>https://www.scielo.org.mx/scielo.php?script=sci_arttext&amp;pid=S1870-05782014000100002</a:t>
            </a:r>
            <a:endParaRPr sz="1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800" u="sng">
                <a:solidFill>
                  <a:srgbClr val="1155CC"/>
                </a:solidFill>
                <a:latin typeface="Times New Roman"/>
                <a:ea typeface="Times New Roman"/>
                <a:cs typeface="Times New Roman"/>
                <a:sym typeface="Times New Roman"/>
                <a:hlinkClick r:id="rId9">
                  <a:extLst>
                    <a:ext uri="{A12FA001-AC4F-418D-AE19-62706E023703}">
                      <ahyp:hlinkClr val="tx"/>
                    </a:ext>
                  </a:extLst>
                </a:hlinkClick>
              </a:rPr>
              <a:t>https://www.un.org/disarmament/convarms/salw/</a:t>
            </a:r>
            <a:endParaRPr sz="1800">
              <a:solidFill>
                <a:schemeClr val="dk1"/>
              </a:solidFill>
              <a:latin typeface="Times New Roman"/>
              <a:ea typeface="Times New Roman"/>
              <a:cs typeface="Times New Roman"/>
              <a:sym typeface="Times New Roman"/>
            </a:endParaRPr>
          </a:p>
          <a:p>
            <a:pPr indent="0" lvl="0" marL="0" rtl="0" algn="just">
              <a:lnSpc>
                <a:spcPct val="115000"/>
              </a:lnSpc>
              <a:spcBef>
                <a:spcPts val="0"/>
              </a:spcBef>
              <a:spcAft>
                <a:spcPts val="0"/>
              </a:spcAft>
              <a:buNone/>
            </a:pPr>
            <a:r>
              <a:rPr lang="en-US" sz="1800" u="sng">
                <a:solidFill>
                  <a:srgbClr val="1155CC"/>
                </a:solidFill>
                <a:latin typeface="Times New Roman"/>
                <a:ea typeface="Times New Roman"/>
                <a:cs typeface="Times New Roman"/>
                <a:sym typeface="Times New Roman"/>
                <a:hlinkClick r:id="rId10">
                  <a:extLst>
                    <a:ext uri="{A12FA001-AC4F-418D-AE19-62706E023703}">
                      <ahyp:hlinkClr val="tx"/>
                    </a:ext>
                  </a:extLst>
                </a:hlinkClick>
              </a:rPr>
              <a:t>https://www.unodc.org/documents/treaties/UNTOC/COP/SESSION_10/Resolutions/Resolution_10_2_-_English.pdf</a:t>
            </a:r>
            <a:endParaRPr sz="1800">
              <a:solidFill>
                <a:schemeClr val="dk1"/>
              </a:solidFill>
              <a:latin typeface="Times New Roman"/>
              <a:ea typeface="Times New Roman"/>
              <a:cs typeface="Times New Roman"/>
              <a:sym typeface="Times New Roman"/>
            </a:endParaRPr>
          </a:p>
          <a:p>
            <a:pPr indent="0" lvl="0" marL="0" rtl="0" algn="just">
              <a:lnSpc>
                <a:spcPct val="115000"/>
              </a:lnSpc>
              <a:spcBef>
                <a:spcPts val="0"/>
              </a:spcBef>
              <a:spcAft>
                <a:spcPts val="0"/>
              </a:spcAft>
              <a:buNone/>
            </a:pPr>
            <a:r>
              <a:rPr lang="en-US" sz="1800" u="sng">
                <a:solidFill>
                  <a:srgbClr val="1155CC"/>
                </a:solidFill>
                <a:latin typeface="Times New Roman"/>
                <a:ea typeface="Times New Roman"/>
                <a:cs typeface="Times New Roman"/>
                <a:sym typeface="Times New Roman"/>
                <a:hlinkClick r:id="rId11">
                  <a:extLst>
                    <a:ext uri="{A12FA001-AC4F-418D-AE19-62706E023703}">
                      <ahyp:hlinkClr val="tx"/>
                    </a:ext>
                  </a:extLst>
                </a:hlinkClick>
              </a:rPr>
              <a:t>https://www.interpol.int/es/Delitos/Trafico-de-armas-de-fuego/Cooperation-instruments-and-initiatives</a:t>
            </a:r>
            <a:endParaRPr sz="1800">
              <a:solidFill>
                <a:schemeClr val="dk1"/>
              </a:solidFill>
              <a:latin typeface="Times New Roman"/>
              <a:ea typeface="Times New Roman"/>
              <a:cs typeface="Times New Roman"/>
              <a:sym typeface="Times New Roman"/>
            </a:endParaRPr>
          </a:p>
          <a:p>
            <a:pPr indent="0" lvl="0" marL="0" rtl="0" algn="just">
              <a:lnSpc>
                <a:spcPct val="115000"/>
              </a:lnSpc>
              <a:spcBef>
                <a:spcPts val="0"/>
              </a:spcBef>
              <a:spcAft>
                <a:spcPts val="0"/>
              </a:spcAft>
              <a:buNone/>
            </a:pPr>
            <a:r>
              <a:rPr lang="en-US" sz="1800" u="sng">
                <a:solidFill>
                  <a:srgbClr val="1155CC"/>
                </a:solidFill>
                <a:latin typeface="Times New Roman"/>
                <a:ea typeface="Times New Roman"/>
                <a:cs typeface="Times New Roman"/>
                <a:sym typeface="Times New Roman"/>
                <a:hlinkClick r:id="rId12">
                  <a:extLst>
                    <a:ext uri="{A12FA001-AC4F-418D-AE19-62706E023703}">
                      <ahyp:hlinkClr val="tx"/>
                    </a:ext>
                  </a:extLst>
                </a:hlinkClick>
              </a:rPr>
              <a:t>https://www.scielo.org.mx/scielo.php?script=sci_arttext&amp;pid=S1870-05782014000100002</a:t>
            </a:r>
            <a:endParaRPr sz="1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None/>
            </a:pPr>
            <a:r>
              <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None/>
            </a:pPr>
            <a:r>
              <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None/>
            </a:pPr>
            <a:r>
              <a:t/>
            </a:r>
            <a:endParaRPr sz="1200">
              <a:solidFill>
                <a:schemeClr val="dk1"/>
              </a:solidFill>
              <a:latin typeface="Times New Roman"/>
              <a:ea typeface="Times New Roman"/>
              <a:cs typeface="Times New Roman"/>
              <a:sym typeface="Times New Roman"/>
            </a:endParaRPr>
          </a:p>
          <a:p>
            <a:pPr indent="0" lvl="0" marL="0" rtl="0" algn="l">
              <a:spcBef>
                <a:spcPts val="240"/>
              </a:spcBef>
              <a:spcAft>
                <a:spcPts val="0"/>
              </a:spcAft>
              <a:buClr>
                <a:srgbClr val="888888"/>
              </a:buClr>
              <a:buSzPts val="1200"/>
              <a:buNone/>
            </a:pPr>
            <a:r>
              <a:t/>
            </a:r>
            <a:endParaRPr sz="1200">
              <a:solidFill>
                <a:schemeClr val="dk1"/>
              </a:solidFill>
              <a:latin typeface="Times New Roman"/>
              <a:ea typeface="Times New Roman"/>
              <a:cs typeface="Times New Roman"/>
              <a:sym typeface="Times New Roman"/>
            </a:endParaRPr>
          </a:p>
        </p:txBody>
      </p:sp>
      <p:pic>
        <p:nvPicPr>
          <p:cNvPr descr="C:\Users\marlyn\Downloads\blue-border-md.png" id="191" name="Google Shape;191;g1c776884808_0_29"/>
          <p:cNvPicPr preferRelativeResize="0"/>
          <p:nvPr/>
        </p:nvPicPr>
        <p:blipFill rotWithShape="1">
          <a:blip r:embed="rId13">
            <a:alphaModFix/>
          </a:blip>
          <a:srcRect b="0" l="0" r="0" t="0"/>
          <a:stretch/>
        </p:blipFill>
        <p:spPr>
          <a:xfrm>
            <a:off x="2" y="0"/>
            <a:ext cx="1211263" cy="1211262"/>
          </a:xfrm>
          <a:prstGeom prst="rect">
            <a:avLst/>
          </a:prstGeom>
          <a:noFill/>
          <a:ln>
            <a:noFill/>
          </a:ln>
        </p:spPr>
      </p:pic>
      <p:pic>
        <p:nvPicPr>
          <p:cNvPr descr="C:\Users\marlyn\Downloads\blue-border-md.png" id="192" name="Google Shape;192;g1c776884808_0_29"/>
          <p:cNvPicPr preferRelativeResize="0"/>
          <p:nvPr/>
        </p:nvPicPr>
        <p:blipFill rotWithShape="1">
          <a:blip r:embed="rId13">
            <a:alphaModFix/>
          </a:blip>
          <a:srcRect b="0" l="0" r="0" t="0"/>
          <a:stretch/>
        </p:blipFill>
        <p:spPr>
          <a:xfrm rot="5400000">
            <a:off x="7932738" y="1"/>
            <a:ext cx="1211262" cy="1211263"/>
          </a:xfrm>
          <a:prstGeom prst="rect">
            <a:avLst/>
          </a:prstGeom>
          <a:noFill/>
          <a:ln>
            <a:noFill/>
          </a:ln>
        </p:spPr>
      </p:pic>
      <p:pic>
        <p:nvPicPr>
          <p:cNvPr descr="C:\Users\marlyn\Downloads\blue-border-md.png" id="193" name="Google Shape;193;g1c776884808_0_29"/>
          <p:cNvPicPr preferRelativeResize="0"/>
          <p:nvPr/>
        </p:nvPicPr>
        <p:blipFill rotWithShape="1">
          <a:blip r:embed="rId13">
            <a:alphaModFix/>
          </a:blip>
          <a:srcRect b="0" l="0" r="0" t="0"/>
          <a:stretch/>
        </p:blipFill>
        <p:spPr>
          <a:xfrm rot="-5400000">
            <a:off x="0" y="5646739"/>
            <a:ext cx="1211262" cy="1211263"/>
          </a:xfrm>
          <a:prstGeom prst="rect">
            <a:avLst/>
          </a:prstGeom>
          <a:noFill/>
          <a:ln>
            <a:noFill/>
          </a:ln>
        </p:spPr>
      </p:pic>
      <p:pic>
        <p:nvPicPr>
          <p:cNvPr descr="C:\Users\marlyn\Downloads\blue-border-md.png" id="194" name="Google Shape;194;g1c776884808_0_29"/>
          <p:cNvPicPr preferRelativeResize="0"/>
          <p:nvPr/>
        </p:nvPicPr>
        <p:blipFill rotWithShape="1">
          <a:blip r:embed="rId13">
            <a:alphaModFix/>
          </a:blip>
          <a:srcRect b="0" l="0" r="0" t="0"/>
          <a:stretch/>
        </p:blipFill>
        <p:spPr>
          <a:xfrm rot="10800000">
            <a:off x="7932739" y="5646738"/>
            <a:ext cx="1211263" cy="1211262"/>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g1c776884808_0_38"/>
          <p:cNvSpPr txBox="1"/>
          <p:nvPr>
            <p:ph idx="1" type="subTitle"/>
          </p:nvPr>
        </p:nvSpPr>
        <p:spPr>
          <a:xfrm>
            <a:off x="229250" y="279725"/>
            <a:ext cx="8785800" cy="59139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800"/>
              <a:buNone/>
            </a:pPr>
            <a:r>
              <a:rPr b="1" lang="en-US" sz="1800">
                <a:solidFill>
                  <a:schemeClr val="dk1"/>
                </a:solidFill>
                <a:latin typeface="Times New Roman"/>
                <a:ea typeface="Times New Roman"/>
                <a:cs typeface="Times New Roman"/>
                <a:sym typeface="Times New Roman"/>
              </a:rPr>
              <a:t>Committee: General Assembly 1 (DISEC)</a:t>
            </a:r>
            <a:endParaRPr sz="1800">
              <a:solidFill>
                <a:schemeClr val="dk1"/>
              </a:solidFill>
              <a:latin typeface="Times New Roman"/>
              <a:ea typeface="Times New Roman"/>
              <a:cs typeface="Times New Roman"/>
              <a:sym typeface="Times New Roman"/>
            </a:endParaRPr>
          </a:p>
          <a:p>
            <a:pPr indent="0" lvl="0" marL="0" rtl="0" algn="l">
              <a:spcBef>
                <a:spcPts val="360"/>
              </a:spcBef>
              <a:spcAft>
                <a:spcPts val="0"/>
              </a:spcAft>
              <a:buClr>
                <a:schemeClr val="dk1"/>
              </a:buClr>
              <a:buSzPts val="1800"/>
              <a:buNone/>
            </a:pPr>
            <a:r>
              <a:rPr b="1" lang="en-US" sz="1800">
                <a:solidFill>
                  <a:schemeClr val="dk1"/>
                </a:solidFill>
                <a:latin typeface="Times New Roman"/>
                <a:ea typeface="Times New Roman"/>
                <a:cs typeface="Times New Roman"/>
                <a:sym typeface="Times New Roman"/>
              </a:rPr>
              <a:t>Topic: The Threat of Testing Nuclear Weapon Stockpiles</a:t>
            </a:r>
            <a:endParaRPr sz="1800">
              <a:solidFill>
                <a:schemeClr val="dk1"/>
              </a:solidFill>
              <a:latin typeface="Times New Roman"/>
              <a:ea typeface="Times New Roman"/>
              <a:cs typeface="Times New Roman"/>
              <a:sym typeface="Times New Roman"/>
            </a:endParaRPr>
          </a:p>
          <a:p>
            <a:pPr indent="0" lvl="0" marL="0" rtl="0" algn="l">
              <a:spcBef>
                <a:spcPts val="360"/>
              </a:spcBef>
              <a:spcAft>
                <a:spcPts val="0"/>
              </a:spcAft>
              <a:buClr>
                <a:schemeClr val="dk1"/>
              </a:buClr>
              <a:buSzPts val="1800"/>
              <a:buNone/>
            </a:pPr>
            <a:r>
              <a:rPr b="1" lang="en-US" sz="1800">
                <a:solidFill>
                  <a:schemeClr val="dk1"/>
                </a:solidFill>
                <a:latin typeface="Times New Roman"/>
                <a:ea typeface="Times New Roman"/>
                <a:cs typeface="Times New Roman"/>
                <a:sym typeface="Times New Roman"/>
              </a:rPr>
              <a:t>Author: Ayaan Iqbal, Digvijay Rajput, Ebrahim Aljabal</a:t>
            </a:r>
            <a:endParaRPr sz="1800">
              <a:solidFill>
                <a:schemeClr val="dk1"/>
              </a:solidFill>
              <a:latin typeface="Times New Roman"/>
              <a:ea typeface="Times New Roman"/>
              <a:cs typeface="Times New Roman"/>
              <a:sym typeface="Times New Roman"/>
            </a:endParaRPr>
          </a:p>
          <a:p>
            <a:pPr indent="0" lvl="0" marL="0" rtl="0" algn="ctr">
              <a:spcBef>
                <a:spcPts val="360"/>
              </a:spcBef>
              <a:spcAft>
                <a:spcPts val="0"/>
              </a:spcAft>
              <a:buClr>
                <a:srgbClr val="00B0F0"/>
              </a:buClr>
              <a:buSzPts val="1800"/>
              <a:buNone/>
            </a:pPr>
            <a:r>
              <a:rPr b="1" lang="en-US" sz="1800">
                <a:solidFill>
                  <a:srgbClr val="00B0F0"/>
                </a:solidFill>
                <a:latin typeface="Times New Roman"/>
                <a:ea typeface="Times New Roman"/>
                <a:cs typeface="Times New Roman"/>
                <a:sym typeface="Times New Roman"/>
              </a:rPr>
              <a:t>Introduction</a:t>
            </a:r>
            <a:endParaRPr sz="1800">
              <a:solidFill>
                <a:srgbClr val="00B0F0"/>
              </a:solidFill>
              <a:latin typeface="Times New Roman"/>
              <a:ea typeface="Times New Roman"/>
              <a:cs typeface="Times New Roman"/>
              <a:sym typeface="Times New Roman"/>
            </a:endParaRPr>
          </a:p>
          <a:p>
            <a:pPr indent="0" lvl="0" marL="0" rtl="0" algn="l">
              <a:spcBef>
                <a:spcPts val="240"/>
              </a:spcBef>
              <a:spcAft>
                <a:spcPts val="0"/>
              </a:spcAft>
              <a:buClr>
                <a:schemeClr val="dk1"/>
              </a:buClr>
              <a:buSzPts val="1200"/>
              <a:buNone/>
            </a:pPr>
            <a:r>
              <a:rPr lang="en-US" sz="1800">
                <a:solidFill>
                  <a:schemeClr val="dk1"/>
                </a:solidFill>
                <a:highlight>
                  <a:srgbClr val="FFFFFF"/>
                </a:highlight>
                <a:latin typeface="Times New Roman"/>
                <a:ea typeface="Times New Roman"/>
                <a:cs typeface="Times New Roman"/>
                <a:sym typeface="Times New Roman"/>
              </a:rPr>
              <a:t>Currently, there are 12,700 nuclear weapons in the world's arsenals, with the two significant superpowers holding 90% of them. They must also undergo testing, just like any other item of military gear. The focus of the DISEC committee will be on the issues and risks related to nuclear stockpile testing. Between 1945 and 2017, more than 2000 nuclear test explosions were conducted worldwide, causing cancer and other chronic diseases epidemics. Large swaths of land remain radioactive and unsafe for habitation decades after test sites were shut down. With an astounding 1,125 tests, the USA continues to lead the world in nuclear testing. </a:t>
            </a:r>
            <a:endParaRPr sz="1800">
              <a:solidFill>
                <a:schemeClr val="dk1"/>
              </a:solidFill>
              <a:highlight>
                <a:srgbClr val="FFFFFF"/>
              </a:highlight>
              <a:latin typeface="Times New Roman"/>
              <a:ea typeface="Times New Roman"/>
              <a:cs typeface="Times New Roman"/>
              <a:sym typeface="Times New Roman"/>
            </a:endParaRPr>
          </a:p>
          <a:p>
            <a:pPr indent="0" lvl="0" marL="0" rtl="0" algn="l">
              <a:spcBef>
                <a:spcPts val="240"/>
              </a:spcBef>
              <a:spcAft>
                <a:spcPts val="0"/>
              </a:spcAft>
              <a:buClr>
                <a:schemeClr val="dk1"/>
              </a:buClr>
              <a:buSzPts val="1200"/>
              <a:buNone/>
            </a:pPr>
            <a:r>
              <a:t/>
            </a:r>
            <a:endParaRPr sz="1800">
              <a:solidFill>
                <a:schemeClr val="dk1"/>
              </a:solidFill>
              <a:highlight>
                <a:srgbClr val="FFFFFF"/>
              </a:highlight>
              <a:latin typeface="Times New Roman"/>
              <a:ea typeface="Times New Roman"/>
              <a:cs typeface="Times New Roman"/>
              <a:sym typeface="Times New Roman"/>
            </a:endParaRPr>
          </a:p>
          <a:p>
            <a:pPr indent="0" lvl="0" marL="0" rtl="0" algn="l">
              <a:spcBef>
                <a:spcPts val="240"/>
              </a:spcBef>
              <a:spcAft>
                <a:spcPts val="0"/>
              </a:spcAft>
              <a:buClr>
                <a:schemeClr val="dk1"/>
              </a:buClr>
              <a:buSzPts val="1200"/>
              <a:buNone/>
            </a:pPr>
            <a:r>
              <a:rPr lang="en-US" sz="1800">
                <a:solidFill>
                  <a:schemeClr val="dk1"/>
                </a:solidFill>
                <a:highlight>
                  <a:srgbClr val="FFFFFF"/>
                </a:highlight>
                <a:latin typeface="Times New Roman"/>
                <a:ea typeface="Times New Roman"/>
                <a:cs typeface="Times New Roman"/>
                <a:sym typeface="Times New Roman"/>
              </a:rPr>
              <a:t>Most locations are inhabitable regardless of the situation and the amount of work done cleaning up because the US alone provides an estimated 11,100 PBq of radioactive material in the soil and 4,440 PBq in groundwater in the Nevada site alone. The DISEC committee hopes that the delegates will be able to come up with practical solutions and draft a resolution following the agenda because it is clear that this is an important issue </a:t>
            </a:r>
            <a:endParaRPr sz="1800">
              <a:solidFill>
                <a:schemeClr val="dk1"/>
              </a:solidFill>
              <a:highlight>
                <a:srgbClr val="FFFFFF"/>
              </a:highlight>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800">
                <a:solidFill>
                  <a:schemeClr val="dk1"/>
                </a:solidFill>
                <a:highlight>
                  <a:srgbClr val="FFFFFF"/>
                </a:highlight>
                <a:latin typeface="Times New Roman"/>
                <a:ea typeface="Times New Roman"/>
                <a:cs typeface="Times New Roman"/>
                <a:sym typeface="Times New Roman"/>
              </a:rPr>
              <a:t>that must be tackled.</a:t>
            </a:r>
            <a:endParaRPr sz="1800">
              <a:solidFill>
                <a:schemeClr val="dk1"/>
              </a:solidFill>
              <a:latin typeface="Times New Roman"/>
              <a:ea typeface="Times New Roman"/>
              <a:cs typeface="Times New Roman"/>
              <a:sym typeface="Times New Roman"/>
            </a:endParaRPr>
          </a:p>
        </p:txBody>
      </p:sp>
      <p:pic>
        <p:nvPicPr>
          <p:cNvPr descr="C:\Users\marlyn\Downloads\blue-border-md.png" id="201" name="Google Shape;201;g1c776884808_0_38"/>
          <p:cNvPicPr preferRelativeResize="0"/>
          <p:nvPr/>
        </p:nvPicPr>
        <p:blipFill rotWithShape="1">
          <a:blip r:embed="rId3">
            <a:alphaModFix/>
          </a:blip>
          <a:srcRect b="0" l="0" r="0" t="0"/>
          <a:stretch/>
        </p:blipFill>
        <p:spPr>
          <a:xfrm>
            <a:off x="2" y="0"/>
            <a:ext cx="1066799" cy="1211262"/>
          </a:xfrm>
          <a:prstGeom prst="rect">
            <a:avLst/>
          </a:prstGeom>
          <a:noFill/>
          <a:ln>
            <a:noFill/>
          </a:ln>
        </p:spPr>
      </p:pic>
      <p:pic>
        <p:nvPicPr>
          <p:cNvPr descr="C:\Users\marlyn\Downloads\blue-border-md.png" id="202" name="Google Shape;202;g1c776884808_0_38"/>
          <p:cNvPicPr preferRelativeResize="0"/>
          <p:nvPr/>
        </p:nvPicPr>
        <p:blipFill rotWithShape="1">
          <a:blip r:embed="rId3">
            <a:alphaModFix/>
          </a:blip>
          <a:srcRect b="0" l="0" r="0" t="0"/>
          <a:stretch/>
        </p:blipFill>
        <p:spPr>
          <a:xfrm rot="5400000">
            <a:off x="7932738" y="1"/>
            <a:ext cx="1211262" cy="1211263"/>
          </a:xfrm>
          <a:prstGeom prst="rect">
            <a:avLst/>
          </a:prstGeom>
          <a:noFill/>
          <a:ln>
            <a:noFill/>
          </a:ln>
        </p:spPr>
      </p:pic>
      <p:pic>
        <p:nvPicPr>
          <p:cNvPr descr="C:\Users\marlyn\Downloads\blue-border-md.png" id="203" name="Google Shape;203;g1c776884808_0_38"/>
          <p:cNvPicPr preferRelativeResize="0"/>
          <p:nvPr/>
        </p:nvPicPr>
        <p:blipFill rotWithShape="1">
          <a:blip r:embed="rId3">
            <a:alphaModFix/>
          </a:blip>
          <a:srcRect b="0" l="0" r="0" t="0"/>
          <a:stretch/>
        </p:blipFill>
        <p:spPr>
          <a:xfrm rot="-5400000">
            <a:off x="-186531" y="5833270"/>
            <a:ext cx="1211262" cy="838200"/>
          </a:xfrm>
          <a:prstGeom prst="rect">
            <a:avLst/>
          </a:prstGeom>
          <a:noFill/>
          <a:ln>
            <a:noFill/>
          </a:ln>
        </p:spPr>
      </p:pic>
      <p:pic>
        <p:nvPicPr>
          <p:cNvPr descr="C:\Users\marlyn\Downloads\blue-border-md.png" id="204" name="Google Shape;204;g1c776884808_0_38"/>
          <p:cNvPicPr preferRelativeResize="0"/>
          <p:nvPr/>
        </p:nvPicPr>
        <p:blipFill rotWithShape="1">
          <a:blip r:embed="rId3">
            <a:alphaModFix/>
          </a:blip>
          <a:srcRect b="0" l="0" r="0" t="0"/>
          <a:stretch/>
        </p:blipFill>
        <p:spPr>
          <a:xfrm rot="10800000">
            <a:off x="7932739" y="5646738"/>
            <a:ext cx="1211263" cy="1211262"/>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g1c776884808_0_47"/>
          <p:cNvSpPr txBox="1"/>
          <p:nvPr>
            <p:ph idx="1" type="subTitle"/>
          </p:nvPr>
        </p:nvSpPr>
        <p:spPr>
          <a:xfrm>
            <a:off x="228600" y="304800"/>
            <a:ext cx="8686800" cy="62484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rgbClr val="00B0F0"/>
              </a:buClr>
              <a:buSzPts val="1700"/>
              <a:buNone/>
            </a:pPr>
            <a:r>
              <a:rPr b="1" lang="en-US" sz="1700">
                <a:solidFill>
                  <a:srgbClr val="00B0F0"/>
                </a:solidFill>
                <a:latin typeface="Times New Roman"/>
                <a:ea typeface="Times New Roman"/>
                <a:cs typeface="Times New Roman"/>
                <a:sym typeface="Times New Roman"/>
              </a:rPr>
              <a:t>Explanation of the Problem</a:t>
            </a:r>
            <a:endParaRPr sz="1700">
              <a:solidFill>
                <a:srgbClr val="00B0F0"/>
              </a:solidFill>
              <a:latin typeface="Times New Roman"/>
              <a:ea typeface="Times New Roman"/>
              <a:cs typeface="Times New Roman"/>
              <a:sym typeface="Times New Roman"/>
            </a:endParaRPr>
          </a:p>
          <a:p>
            <a:pPr indent="0" lvl="0" marL="0" rtl="0" algn="l">
              <a:spcBef>
                <a:spcPts val="240"/>
              </a:spcBef>
              <a:spcAft>
                <a:spcPts val="0"/>
              </a:spcAft>
              <a:buClr>
                <a:srgbClr val="888888"/>
              </a:buClr>
              <a:buSzPts val="1200"/>
              <a:buNone/>
            </a:pPr>
            <a:r>
              <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None/>
            </a:pPr>
            <a:r>
              <a:rPr lang="en-US" sz="1600">
                <a:solidFill>
                  <a:schemeClr val="dk1"/>
                </a:solidFill>
                <a:highlight>
                  <a:srgbClr val="FFFFFF"/>
                </a:highlight>
                <a:latin typeface="Times New Roman"/>
                <a:ea typeface="Times New Roman"/>
                <a:cs typeface="Times New Roman"/>
                <a:sym typeface="Times New Roman"/>
              </a:rPr>
              <a:t>The atomic age officially began after World War II, when several nations started a nuclear arms race. Initially, from 1945 through 1964, nations including the United States, the USSR, the United Kingdom, France, and China all acquired nuclear weapons due to the synergistic effects of Cold War geopolitics and the absence of effective international disarmament measures. The first hydrogen bomb explosions were carried out in 1954 by the US in the Marshall Islands on the Bikini atoll (the Castle Bravo test) and 1961 by the USSR in the Novaia Zemlia archipelago, north of the Ural mountains. Between 1945 and 1963, the US and the USSR carried out many nuclear tests in the atmosphere (the Tsar test).</a:t>
            </a:r>
            <a:endParaRPr sz="1600">
              <a:solidFill>
                <a:schemeClr val="dk1"/>
              </a:solidFill>
              <a:highlight>
                <a:srgbClr val="FFFFFF"/>
              </a:highlight>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None/>
            </a:pPr>
            <a:r>
              <a:t/>
            </a:r>
            <a:endParaRPr sz="1600">
              <a:solidFill>
                <a:schemeClr val="dk1"/>
              </a:solidFill>
              <a:highlight>
                <a:srgbClr val="FFFFFF"/>
              </a:highlight>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None/>
            </a:pPr>
            <a:r>
              <a:rPr lang="en-US" sz="1600">
                <a:solidFill>
                  <a:schemeClr val="dk1"/>
                </a:solidFill>
                <a:highlight>
                  <a:srgbClr val="FFFFFF"/>
                </a:highlight>
                <a:latin typeface="Times New Roman"/>
                <a:ea typeface="Times New Roman"/>
                <a:cs typeface="Times New Roman"/>
                <a:sym typeface="Times New Roman"/>
              </a:rPr>
              <a:t>The first instance of widespread worldwide cooperation to end nuclear weapon testing has its foundations in the catastrophic environmental harm brought on by these nuclear tests, the most powerful ever conducted in the atmosphere, and the broader background of nuclear weapons testing. Another critical turning point in the fight to end the nuclear arms race and, indirectly, nuclear weapons testing was the Non-Proliferation Treaty's (NPT) entry into force in 1968, which prohibited nuclear armament by all nations outside of the existing five nuclear powers.</a:t>
            </a:r>
            <a:endParaRPr sz="1600">
              <a:solidFill>
                <a:schemeClr val="dk1"/>
              </a:solidFill>
              <a:highlight>
                <a:srgbClr val="FFFFFF"/>
              </a:highlight>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None/>
            </a:pPr>
            <a:r>
              <a:t/>
            </a:r>
            <a:endParaRPr sz="1600">
              <a:solidFill>
                <a:schemeClr val="dk1"/>
              </a:solidFill>
              <a:highlight>
                <a:srgbClr val="FFFFFF"/>
              </a:highlight>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None/>
            </a:pPr>
            <a:r>
              <a:rPr lang="en-US" sz="1600">
                <a:solidFill>
                  <a:schemeClr val="dk1"/>
                </a:solidFill>
                <a:highlight>
                  <a:srgbClr val="FFFFFF"/>
                </a:highlight>
                <a:latin typeface="Times New Roman"/>
                <a:ea typeface="Times New Roman"/>
                <a:cs typeface="Times New Roman"/>
                <a:sym typeface="Times New Roman"/>
              </a:rPr>
              <a:t>Although the International Atomic Energy Agency (IAEA) was supposed to help implement the Treaty's provisions, geopolitical developments over the past 40 years have shown that a new category of nuclear states—including India, South Africa, Pakistan, and North Korea—had emerged outside the NPT's purview. Some of these nations have even conducted their own nuclear weapons tests.</a:t>
            </a:r>
            <a:endParaRPr sz="1600">
              <a:solidFill>
                <a:schemeClr val="dk1"/>
              </a:solidFill>
              <a:latin typeface="Times New Roman"/>
              <a:ea typeface="Times New Roman"/>
              <a:cs typeface="Times New Roman"/>
              <a:sym typeface="Times New Roman"/>
            </a:endParaRPr>
          </a:p>
          <a:p>
            <a:pPr indent="0" lvl="0" marL="0" rtl="0" algn="l">
              <a:spcBef>
                <a:spcPts val="240"/>
              </a:spcBef>
              <a:spcAft>
                <a:spcPts val="0"/>
              </a:spcAft>
              <a:buClr>
                <a:srgbClr val="888888"/>
              </a:buClr>
              <a:buSzPts val="1200"/>
              <a:buNone/>
            </a:pPr>
            <a:r>
              <a:t/>
            </a:r>
            <a:endParaRPr sz="1200">
              <a:solidFill>
                <a:schemeClr val="dk1"/>
              </a:solidFill>
              <a:latin typeface="Times New Roman"/>
              <a:ea typeface="Times New Roman"/>
              <a:cs typeface="Times New Roman"/>
              <a:sym typeface="Times New Roman"/>
            </a:endParaRPr>
          </a:p>
        </p:txBody>
      </p:sp>
      <p:pic>
        <p:nvPicPr>
          <p:cNvPr descr="C:\Users\marlyn\Downloads\blue-border-md.png" id="211" name="Google Shape;211;g1c776884808_0_47"/>
          <p:cNvPicPr preferRelativeResize="0"/>
          <p:nvPr/>
        </p:nvPicPr>
        <p:blipFill rotWithShape="1">
          <a:blip r:embed="rId3">
            <a:alphaModFix/>
          </a:blip>
          <a:srcRect b="0" l="0" r="0" t="0"/>
          <a:stretch/>
        </p:blipFill>
        <p:spPr>
          <a:xfrm>
            <a:off x="2" y="0"/>
            <a:ext cx="1211263" cy="1211262"/>
          </a:xfrm>
          <a:prstGeom prst="rect">
            <a:avLst/>
          </a:prstGeom>
          <a:noFill/>
          <a:ln>
            <a:noFill/>
          </a:ln>
        </p:spPr>
      </p:pic>
      <p:pic>
        <p:nvPicPr>
          <p:cNvPr descr="C:\Users\marlyn\Downloads\blue-border-md.png" id="212" name="Google Shape;212;g1c776884808_0_47"/>
          <p:cNvPicPr preferRelativeResize="0"/>
          <p:nvPr/>
        </p:nvPicPr>
        <p:blipFill rotWithShape="1">
          <a:blip r:embed="rId3">
            <a:alphaModFix/>
          </a:blip>
          <a:srcRect b="0" l="0" r="0" t="0"/>
          <a:stretch/>
        </p:blipFill>
        <p:spPr>
          <a:xfrm rot="5400000">
            <a:off x="7932738" y="1"/>
            <a:ext cx="1211262" cy="1211263"/>
          </a:xfrm>
          <a:prstGeom prst="rect">
            <a:avLst/>
          </a:prstGeom>
          <a:noFill/>
          <a:ln>
            <a:noFill/>
          </a:ln>
        </p:spPr>
      </p:pic>
      <p:pic>
        <p:nvPicPr>
          <p:cNvPr descr="C:\Users\marlyn\Downloads\blue-border-md.png" id="213" name="Google Shape;213;g1c776884808_0_47"/>
          <p:cNvPicPr preferRelativeResize="0"/>
          <p:nvPr/>
        </p:nvPicPr>
        <p:blipFill rotWithShape="1">
          <a:blip r:embed="rId3">
            <a:alphaModFix/>
          </a:blip>
          <a:srcRect b="0" l="0" r="0" t="0"/>
          <a:stretch/>
        </p:blipFill>
        <p:spPr>
          <a:xfrm rot="-5400000">
            <a:off x="-148430" y="5795168"/>
            <a:ext cx="1211262" cy="914403"/>
          </a:xfrm>
          <a:prstGeom prst="rect">
            <a:avLst/>
          </a:prstGeom>
          <a:noFill/>
          <a:ln>
            <a:noFill/>
          </a:ln>
        </p:spPr>
      </p:pic>
      <p:pic>
        <p:nvPicPr>
          <p:cNvPr descr="C:\Users\marlyn\Downloads\blue-border-md.png" id="214" name="Google Shape;214;g1c776884808_0_47"/>
          <p:cNvPicPr preferRelativeResize="0"/>
          <p:nvPr/>
        </p:nvPicPr>
        <p:blipFill rotWithShape="1">
          <a:blip r:embed="rId3">
            <a:alphaModFix/>
          </a:blip>
          <a:srcRect b="0" l="0" r="0" t="0"/>
          <a:stretch/>
        </p:blipFill>
        <p:spPr>
          <a:xfrm rot="10800000">
            <a:off x="7932739" y="5646738"/>
            <a:ext cx="1211263" cy="1211262"/>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g1c776884808_0_56"/>
          <p:cNvSpPr txBox="1"/>
          <p:nvPr>
            <p:ph idx="1" type="subTitle"/>
          </p:nvPr>
        </p:nvSpPr>
        <p:spPr>
          <a:xfrm>
            <a:off x="228600" y="304800"/>
            <a:ext cx="8686800" cy="62484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rgbClr val="00B0F0"/>
              </a:buClr>
              <a:buSzPts val="1800"/>
              <a:buNone/>
            </a:pPr>
            <a:r>
              <a:rPr b="1" lang="en-US" sz="1800">
                <a:solidFill>
                  <a:srgbClr val="00B0F0"/>
                </a:solidFill>
                <a:latin typeface="Times New Roman"/>
                <a:ea typeface="Times New Roman"/>
                <a:cs typeface="Times New Roman"/>
                <a:sym typeface="Times New Roman"/>
              </a:rPr>
              <a:t>Focus of the Debate</a:t>
            </a:r>
            <a:endParaRPr sz="1800">
              <a:solidFill>
                <a:srgbClr val="00B0F0"/>
              </a:solidFill>
              <a:latin typeface="Times New Roman"/>
              <a:ea typeface="Times New Roman"/>
              <a:cs typeface="Times New Roman"/>
              <a:sym typeface="Times New Roman"/>
            </a:endParaRPr>
          </a:p>
          <a:p>
            <a:pPr indent="0" lvl="0" marL="0" rtl="0" algn="l">
              <a:lnSpc>
                <a:spcPct val="115000"/>
              </a:lnSpc>
              <a:spcBef>
                <a:spcPts val="1200"/>
              </a:spcBef>
              <a:spcAft>
                <a:spcPts val="0"/>
              </a:spcAft>
              <a:buNone/>
            </a:pPr>
            <a:r>
              <a:rPr lang="en-US" sz="1600" u="sng">
                <a:solidFill>
                  <a:schemeClr val="dk1"/>
                </a:solidFill>
                <a:highlight>
                  <a:srgbClr val="FFFFFF"/>
                </a:highlight>
                <a:latin typeface="Times New Roman"/>
                <a:ea typeface="Times New Roman"/>
                <a:cs typeface="Times New Roman"/>
                <a:sym typeface="Times New Roman"/>
              </a:rPr>
              <a:t>The impact of nuclear testing on the environment: </a:t>
            </a:r>
            <a:endParaRPr sz="1600" u="sng">
              <a:solidFill>
                <a:schemeClr val="dk1"/>
              </a:solidFill>
              <a:highlight>
                <a:srgbClr val="FFFFFF"/>
              </a:highlight>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None/>
            </a:pPr>
            <a:r>
              <a:rPr lang="en-US" sz="1400">
                <a:solidFill>
                  <a:schemeClr val="dk1"/>
                </a:solidFill>
                <a:highlight>
                  <a:srgbClr val="FFFFFF"/>
                </a:highlight>
                <a:latin typeface="Times New Roman"/>
                <a:ea typeface="Times New Roman"/>
                <a:cs typeface="Times New Roman"/>
                <a:sym typeface="Times New Roman"/>
              </a:rPr>
              <a:t>Nuclear testing has severe and immediate consequences due to the dysfunction of ecosystems and endangered species due to habitat loss. There is a legitimate concern across the globe due to the proliferation of nuclear weapons and the threat of their use. It can be challenging to distinguish between the arduously fought systems and methods put in place to address concerns about the truly global threat presented by these awful weapons in the current environment. More than 2,000 nuclear tests were carried out at numerous locations around the world between 1945 and 1996. The average annual explosive yield of nuclear tests during that time was close to 1,000 bombs the size of Hiroshima. The tests had long-term environmental effects and contributed to the development of weapons more potent than those deployed in World War II. More efficient steps must be adopted as soon as possible to ensure that nuclear testing has the least possible negative effects on the environment.</a:t>
            </a:r>
            <a:endParaRPr sz="1400">
              <a:solidFill>
                <a:schemeClr val="dk1"/>
              </a:solidFill>
              <a:highlight>
                <a:srgbClr val="FFFFFF"/>
              </a:highlight>
              <a:latin typeface="Times New Roman"/>
              <a:ea typeface="Times New Roman"/>
              <a:cs typeface="Times New Roman"/>
              <a:sym typeface="Times New Roman"/>
            </a:endParaRPr>
          </a:p>
          <a:p>
            <a:pPr indent="0" lvl="0" marL="0" rtl="0" algn="l">
              <a:lnSpc>
                <a:spcPct val="115000"/>
              </a:lnSpc>
              <a:spcBef>
                <a:spcPts val="1200"/>
              </a:spcBef>
              <a:spcAft>
                <a:spcPts val="0"/>
              </a:spcAft>
              <a:buNone/>
            </a:pPr>
            <a:r>
              <a:rPr lang="en-US" sz="1500" u="sng">
                <a:solidFill>
                  <a:schemeClr val="dk1"/>
                </a:solidFill>
                <a:highlight>
                  <a:srgbClr val="FFFFFF"/>
                </a:highlight>
                <a:latin typeface="Times New Roman"/>
                <a:ea typeface="Times New Roman"/>
                <a:cs typeface="Times New Roman"/>
                <a:sym typeface="Times New Roman"/>
              </a:rPr>
              <a:t>Consequences of nuclear testing on human health brought on by living close to test sites:</a:t>
            </a:r>
            <a:endParaRPr sz="1500" u="sng">
              <a:solidFill>
                <a:schemeClr val="dk1"/>
              </a:solidFill>
              <a:highlight>
                <a:srgbClr val="FFFFFF"/>
              </a:highlight>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None/>
            </a:pPr>
            <a:r>
              <a:rPr lang="en-US" sz="1400">
                <a:solidFill>
                  <a:schemeClr val="dk1"/>
                </a:solidFill>
                <a:highlight>
                  <a:srgbClr val="FFFFFF"/>
                </a:highlight>
                <a:latin typeface="Times New Roman"/>
                <a:ea typeface="Times New Roman"/>
                <a:cs typeface="Times New Roman"/>
                <a:sym typeface="Times New Roman"/>
              </a:rPr>
              <a:t>More than 2000 nuclear test explosions were carried out globally between 1945 and 2017, leading to cancer and other chronic diseases epidemics. Even decades after test sites were shut down, large tracts of land are still radioactive and unfit for human habitation. It is important to remember the victims of these harmful experiments and to heed their requests for justice and support. </a:t>
            </a:r>
            <a:endParaRPr sz="1400">
              <a:solidFill>
                <a:schemeClr val="dk1"/>
              </a:solidFill>
              <a:highlight>
                <a:srgbClr val="FFFFFF"/>
              </a:highlight>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lang="en-US" sz="1400">
                <a:solidFill>
                  <a:schemeClr val="dk1"/>
                </a:solidFill>
                <a:highlight>
                  <a:srgbClr val="FFFFFF"/>
                </a:highlight>
                <a:latin typeface="Times New Roman"/>
                <a:ea typeface="Times New Roman"/>
                <a:cs typeface="Times New Roman"/>
                <a:sym typeface="Times New Roman"/>
              </a:rPr>
              <a:t>The effects of these tests can still be seen in more than 60 locations worldwide. Even those partially cleaned up and closed for decades are still uninhabitable. The destruction's sheer scope is mind-boggling. Five hundred twenty-eight air experiments produced as much destruction as 29,000 Hiroshima bombs; they contaminated the soil, air, and water by dispersing radioactive particles widely.</a:t>
            </a:r>
            <a:endParaRPr sz="1400">
              <a:solidFill>
                <a:schemeClr val="dk1"/>
              </a:solidFill>
              <a:highlight>
                <a:srgbClr val="FFFFFF"/>
              </a:highlight>
              <a:latin typeface="Times New Roman"/>
              <a:ea typeface="Times New Roman"/>
              <a:cs typeface="Times New Roman"/>
              <a:sym typeface="Times New Roman"/>
            </a:endParaRPr>
          </a:p>
          <a:p>
            <a:pPr indent="0" lvl="0" marL="0" rtl="0" algn="l">
              <a:spcBef>
                <a:spcPts val="1200"/>
              </a:spcBef>
              <a:spcAft>
                <a:spcPts val="0"/>
              </a:spcAft>
              <a:buClr>
                <a:srgbClr val="888888"/>
              </a:buClr>
              <a:buSzPts val="1800"/>
              <a:buNone/>
            </a:pPr>
            <a:r>
              <a:t/>
            </a:r>
            <a:endParaRPr sz="1800">
              <a:solidFill>
                <a:schemeClr val="dk1"/>
              </a:solidFill>
              <a:latin typeface="Times New Roman"/>
              <a:ea typeface="Times New Roman"/>
              <a:cs typeface="Times New Roman"/>
              <a:sym typeface="Times New Roman"/>
            </a:endParaRPr>
          </a:p>
        </p:txBody>
      </p:sp>
      <p:pic>
        <p:nvPicPr>
          <p:cNvPr descr="C:\Users\marlyn\Downloads\blue-border-md.png" id="221" name="Google Shape;221;g1c776884808_0_56"/>
          <p:cNvPicPr preferRelativeResize="0"/>
          <p:nvPr/>
        </p:nvPicPr>
        <p:blipFill rotWithShape="1">
          <a:blip r:embed="rId3">
            <a:alphaModFix/>
          </a:blip>
          <a:srcRect b="0" l="0" r="0" t="0"/>
          <a:stretch/>
        </p:blipFill>
        <p:spPr>
          <a:xfrm>
            <a:off x="2" y="0"/>
            <a:ext cx="1211263" cy="1211262"/>
          </a:xfrm>
          <a:prstGeom prst="rect">
            <a:avLst/>
          </a:prstGeom>
          <a:noFill/>
          <a:ln>
            <a:noFill/>
          </a:ln>
        </p:spPr>
      </p:pic>
      <p:pic>
        <p:nvPicPr>
          <p:cNvPr descr="C:\Users\marlyn\Downloads\blue-border-md.png" id="222" name="Google Shape;222;g1c776884808_0_56"/>
          <p:cNvPicPr preferRelativeResize="0"/>
          <p:nvPr/>
        </p:nvPicPr>
        <p:blipFill rotWithShape="1">
          <a:blip r:embed="rId3">
            <a:alphaModFix/>
          </a:blip>
          <a:srcRect b="0" l="0" r="0" t="0"/>
          <a:stretch/>
        </p:blipFill>
        <p:spPr>
          <a:xfrm rot="5400000">
            <a:off x="7932738" y="1"/>
            <a:ext cx="1211262" cy="1211263"/>
          </a:xfrm>
          <a:prstGeom prst="rect">
            <a:avLst/>
          </a:prstGeom>
          <a:noFill/>
          <a:ln>
            <a:noFill/>
          </a:ln>
        </p:spPr>
      </p:pic>
      <p:pic>
        <p:nvPicPr>
          <p:cNvPr descr="C:\Users\marlyn\Downloads\blue-border-md.png" id="223" name="Google Shape;223;g1c776884808_0_56"/>
          <p:cNvPicPr preferRelativeResize="0"/>
          <p:nvPr/>
        </p:nvPicPr>
        <p:blipFill rotWithShape="1">
          <a:blip r:embed="rId3">
            <a:alphaModFix/>
          </a:blip>
          <a:srcRect b="0" l="0" r="0" t="0"/>
          <a:stretch/>
        </p:blipFill>
        <p:spPr>
          <a:xfrm rot="-5400000">
            <a:off x="0" y="5646739"/>
            <a:ext cx="1211262" cy="1211263"/>
          </a:xfrm>
          <a:prstGeom prst="rect">
            <a:avLst/>
          </a:prstGeom>
          <a:noFill/>
          <a:ln>
            <a:noFill/>
          </a:ln>
        </p:spPr>
      </p:pic>
      <p:pic>
        <p:nvPicPr>
          <p:cNvPr descr="C:\Users\marlyn\Downloads\blue-border-md.png" id="224" name="Google Shape;224;g1c776884808_0_56"/>
          <p:cNvPicPr preferRelativeResize="0"/>
          <p:nvPr/>
        </p:nvPicPr>
        <p:blipFill rotWithShape="1">
          <a:blip r:embed="rId3">
            <a:alphaModFix/>
          </a:blip>
          <a:srcRect b="0" l="0" r="0" t="0"/>
          <a:stretch/>
        </p:blipFill>
        <p:spPr>
          <a:xfrm rot="10800000">
            <a:off x="7932739" y="5646738"/>
            <a:ext cx="1211263" cy="1211262"/>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g1c776884808_0_83"/>
          <p:cNvSpPr txBox="1"/>
          <p:nvPr>
            <p:ph idx="1" type="subTitle"/>
          </p:nvPr>
        </p:nvSpPr>
        <p:spPr>
          <a:xfrm>
            <a:off x="228600" y="304800"/>
            <a:ext cx="8686800" cy="62484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rgbClr val="00B0F0"/>
              </a:buClr>
              <a:buSzPts val="1800"/>
              <a:buNone/>
            </a:pPr>
            <a:r>
              <a:rPr b="1" lang="en-US" sz="1800">
                <a:solidFill>
                  <a:srgbClr val="00B0F0"/>
                </a:solidFill>
                <a:latin typeface="Times New Roman"/>
                <a:ea typeface="Times New Roman"/>
                <a:cs typeface="Times New Roman"/>
                <a:sym typeface="Times New Roman"/>
              </a:rPr>
              <a:t>Focus of the Debate</a:t>
            </a:r>
            <a:endParaRPr sz="1800">
              <a:solidFill>
                <a:srgbClr val="00B0F0"/>
              </a:solidFill>
              <a:latin typeface="Times New Roman"/>
              <a:ea typeface="Times New Roman"/>
              <a:cs typeface="Times New Roman"/>
              <a:sym typeface="Times New Roman"/>
            </a:endParaRPr>
          </a:p>
          <a:p>
            <a:pPr indent="0" lvl="0" marL="0" rtl="0" algn="l">
              <a:lnSpc>
                <a:spcPct val="115000"/>
              </a:lnSpc>
              <a:spcBef>
                <a:spcPts val="1200"/>
              </a:spcBef>
              <a:spcAft>
                <a:spcPts val="0"/>
              </a:spcAft>
              <a:buNone/>
            </a:pPr>
            <a:r>
              <a:rPr lang="en-US" sz="1500" u="sng">
                <a:solidFill>
                  <a:schemeClr val="dk1"/>
                </a:solidFill>
                <a:highlight>
                  <a:srgbClr val="FFFFFF"/>
                </a:highlight>
                <a:latin typeface="Times New Roman"/>
                <a:ea typeface="Times New Roman"/>
                <a:cs typeface="Times New Roman"/>
                <a:sym typeface="Times New Roman"/>
              </a:rPr>
              <a:t>Foreign relations and how its affected by nuclear testing:</a:t>
            </a:r>
            <a:endParaRPr sz="1500" u="sng">
              <a:solidFill>
                <a:schemeClr val="dk1"/>
              </a:solidFill>
              <a:highlight>
                <a:srgbClr val="FFFFFF"/>
              </a:highlight>
              <a:latin typeface="Times New Roman"/>
              <a:ea typeface="Times New Roman"/>
              <a:cs typeface="Times New Roman"/>
              <a:sym typeface="Times New Roman"/>
            </a:endParaRPr>
          </a:p>
          <a:p>
            <a:pPr indent="0" lvl="0" marL="0" rtl="0" algn="l">
              <a:lnSpc>
                <a:spcPct val="115000"/>
              </a:lnSpc>
              <a:spcBef>
                <a:spcPts val="1200"/>
              </a:spcBef>
              <a:spcAft>
                <a:spcPts val="0"/>
              </a:spcAft>
              <a:buNone/>
            </a:pPr>
            <a:r>
              <a:rPr lang="en-US" sz="1300">
                <a:solidFill>
                  <a:schemeClr val="dk1"/>
                </a:solidFill>
                <a:highlight>
                  <a:srgbClr val="FFFFFF"/>
                </a:highlight>
                <a:latin typeface="Times New Roman"/>
                <a:ea typeface="Times New Roman"/>
                <a:cs typeface="Times New Roman"/>
                <a:sym typeface="Times New Roman"/>
              </a:rPr>
              <a:t>Reports and images of the destruction produced by the two atomic bombs dropped by the United States on Nagasaki and Hiroshima in August 1945, the first time they were used against Japan, proved that the character of warfare had changed irrevocably. A peek at connections between states that were sworn adversaries and had little in common because of incompatible economic and political systems can be seen in the fight to regulate nuclear weapons. However, they managed to avert conflict and make progress in essential areas thanks to diplomacy and the influence of the United Nations. Delegates must consider the impact of nuclear testing on their foreign policy and peace treaties signed by their countries with the UN.</a:t>
            </a:r>
            <a:endParaRPr sz="1300">
              <a:solidFill>
                <a:schemeClr val="dk1"/>
              </a:solidFill>
              <a:highlight>
                <a:srgbClr val="FFFFFF"/>
              </a:highlight>
              <a:latin typeface="Times New Roman"/>
              <a:ea typeface="Times New Roman"/>
              <a:cs typeface="Times New Roman"/>
              <a:sym typeface="Times New Roman"/>
            </a:endParaRPr>
          </a:p>
          <a:p>
            <a:pPr indent="0" lvl="0" marL="0" rtl="0" algn="l">
              <a:lnSpc>
                <a:spcPct val="115000"/>
              </a:lnSpc>
              <a:spcBef>
                <a:spcPts val="1200"/>
              </a:spcBef>
              <a:spcAft>
                <a:spcPts val="0"/>
              </a:spcAft>
              <a:buNone/>
            </a:pPr>
            <a:r>
              <a:rPr lang="en-US" sz="1500" u="sng">
                <a:solidFill>
                  <a:schemeClr val="dk1"/>
                </a:solidFill>
                <a:highlight>
                  <a:srgbClr val="FFFFFF"/>
                </a:highlight>
                <a:latin typeface="Times New Roman"/>
                <a:ea typeface="Times New Roman"/>
                <a:cs typeface="Times New Roman"/>
                <a:sym typeface="Times New Roman"/>
              </a:rPr>
              <a:t>The role of major superpowers in shaping the trend and future for nuclear weapons:</a:t>
            </a:r>
            <a:endParaRPr sz="1500" u="sng">
              <a:solidFill>
                <a:schemeClr val="dk1"/>
              </a:solidFill>
              <a:highlight>
                <a:srgbClr val="FFFFFF"/>
              </a:highlight>
              <a:latin typeface="Times New Roman"/>
              <a:ea typeface="Times New Roman"/>
              <a:cs typeface="Times New Roman"/>
              <a:sym typeface="Times New Roman"/>
            </a:endParaRPr>
          </a:p>
          <a:p>
            <a:pPr indent="0" lvl="0" marL="0" rtl="0" algn="l">
              <a:lnSpc>
                <a:spcPct val="115000"/>
              </a:lnSpc>
              <a:spcBef>
                <a:spcPts val="1200"/>
              </a:spcBef>
              <a:spcAft>
                <a:spcPts val="0"/>
              </a:spcAft>
              <a:buNone/>
            </a:pPr>
            <a:r>
              <a:rPr lang="en-US" sz="1300">
                <a:solidFill>
                  <a:schemeClr val="dk1"/>
                </a:solidFill>
                <a:highlight>
                  <a:srgbClr val="FFFFFF"/>
                </a:highlight>
                <a:latin typeface="Times New Roman"/>
                <a:ea typeface="Times New Roman"/>
                <a:cs typeface="Times New Roman"/>
                <a:sym typeface="Times New Roman"/>
              </a:rPr>
              <a:t>Nuclear weapons were crucial to maintaining global security in the second half of the 20th century. Since the Second World War, there have not been any significant strategic conflicts despite tremendous advancements in communications, transportation, and weaponry technology. Nuclear weapons, the most destructive tools ever created, helped to stabilize superpower relations by making wars unaffordably expensive. However, the structure of our nuclear forces and our strategy for their personnel may change in the twenty-first century due to geopolitics and advancements in military technology. The moment is right to radically reevaluate what we anticipate and need from these particular weapons.</a:t>
            </a:r>
            <a:endParaRPr sz="1300">
              <a:solidFill>
                <a:schemeClr val="dk1"/>
              </a:solidFill>
              <a:highlight>
                <a:srgbClr val="FFFFFF"/>
              </a:highlight>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Font typeface="Arial"/>
              <a:buNone/>
            </a:pPr>
            <a:r>
              <a:rPr lang="en-US" sz="1300">
                <a:solidFill>
                  <a:schemeClr val="dk1"/>
                </a:solidFill>
                <a:highlight>
                  <a:srgbClr val="FFFFFF"/>
                </a:highlight>
                <a:latin typeface="Times New Roman"/>
                <a:ea typeface="Times New Roman"/>
                <a:cs typeface="Times New Roman"/>
                <a:sym typeface="Times New Roman"/>
              </a:rPr>
              <a:t>Nuclear warfare is one element of a comprehensive defense plan that includes conventional forces and diplomacy. The primary purpose of nuclear weapons has been and now is to prevent any possible enemies from attacking the United States or our vital interests. This position is anticipated to last as long as nuclear weapons are considered the "supreme" means of military force. However, this does not imply that they will continue to play the same role in military planning. The role of nuclear weapons in national security policy is likely to change over time due to shifts in the geopolitical landscape and the unstoppable development of military technology both domestically and abroad.</a:t>
            </a:r>
            <a:endParaRPr sz="1300">
              <a:solidFill>
                <a:schemeClr val="dk1"/>
              </a:solidFill>
              <a:highlight>
                <a:srgbClr val="FFFFFF"/>
              </a:highlight>
              <a:latin typeface="Times New Roman"/>
              <a:ea typeface="Times New Roman"/>
              <a:cs typeface="Times New Roman"/>
              <a:sym typeface="Times New Roman"/>
            </a:endParaRPr>
          </a:p>
          <a:p>
            <a:pPr indent="0" lvl="0" marL="0" rtl="0" algn="l">
              <a:spcBef>
                <a:spcPts val="1200"/>
              </a:spcBef>
              <a:spcAft>
                <a:spcPts val="0"/>
              </a:spcAft>
              <a:buClr>
                <a:srgbClr val="888888"/>
              </a:buClr>
              <a:buSzPts val="1800"/>
              <a:buNone/>
            </a:pPr>
            <a:r>
              <a:t/>
            </a:r>
            <a:endParaRPr sz="1800">
              <a:solidFill>
                <a:schemeClr val="dk1"/>
              </a:solidFill>
              <a:latin typeface="Times New Roman"/>
              <a:ea typeface="Times New Roman"/>
              <a:cs typeface="Times New Roman"/>
              <a:sym typeface="Times New Roman"/>
            </a:endParaRPr>
          </a:p>
        </p:txBody>
      </p:sp>
      <p:pic>
        <p:nvPicPr>
          <p:cNvPr descr="C:\Users\marlyn\Downloads\blue-border-md.png" id="231" name="Google Shape;231;g1c776884808_0_83"/>
          <p:cNvPicPr preferRelativeResize="0"/>
          <p:nvPr/>
        </p:nvPicPr>
        <p:blipFill rotWithShape="1">
          <a:blip r:embed="rId3">
            <a:alphaModFix/>
          </a:blip>
          <a:srcRect b="0" l="0" r="0" t="0"/>
          <a:stretch/>
        </p:blipFill>
        <p:spPr>
          <a:xfrm>
            <a:off x="2" y="0"/>
            <a:ext cx="1211263" cy="1211262"/>
          </a:xfrm>
          <a:prstGeom prst="rect">
            <a:avLst/>
          </a:prstGeom>
          <a:noFill/>
          <a:ln>
            <a:noFill/>
          </a:ln>
        </p:spPr>
      </p:pic>
      <p:pic>
        <p:nvPicPr>
          <p:cNvPr descr="C:\Users\marlyn\Downloads\blue-border-md.png" id="232" name="Google Shape;232;g1c776884808_0_83"/>
          <p:cNvPicPr preferRelativeResize="0"/>
          <p:nvPr/>
        </p:nvPicPr>
        <p:blipFill rotWithShape="1">
          <a:blip r:embed="rId3">
            <a:alphaModFix/>
          </a:blip>
          <a:srcRect b="0" l="0" r="0" t="0"/>
          <a:stretch/>
        </p:blipFill>
        <p:spPr>
          <a:xfrm rot="5400000">
            <a:off x="7932738" y="1"/>
            <a:ext cx="1211262" cy="1211263"/>
          </a:xfrm>
          <a:prstGeom prst="rect">
            <a:avLst/>
          </a:prstGeom>
          <a:noFill/>
          <a:ln>
            <a:noFill/>
          </a:ln>
        </p:spPr>
      </p:pic>
      <p:pic>
        <p:nvPicPr>
          <p:cNvPr descr="C:\Users\marlyn\Downloads\blue-border-md.png" id="233" name="Google Shape;233;g1c776884808_0_83"/>
          <p:cNvPicPr preferRelativeResize="0"/>
          <p:nvPr/>
        </p:nvPicPr>
        <p:blipFill rotWithShape="1">
          <a:blip r:embed="rId3">
            <a:alphaModFix/>
          </a:blip>
          <a:srcRect b="0" l="0" r="0" t="0"/>
          <a:stretch/>
        </p:blipFill>
        <p:spPr>
          <a:xfrm rot="-5400000">
            <a:off x="0" y="5646739"/>
            <a:ext cx="1211262" cy="1211263"/>
          </a:xfrm>
          <a:prstGeom prst="rect">
            <a:avLst/>
          </a:prstGeom>
          <a:noFill/>
          <a:ln>
            <a:noFill/>
          </a:ln>
        </p:spPr>
      </p:pic>
      <p:pic>
        <p:nvPicPr>
          <p:cNvPr descr="C:\Users\marlyn\Downloads\blue-border-md.png" id="234" name="Google Shape;234;g1c776884808_0_83"/>
          <p:cNvPicPr preferRelativeResize="0"/>
          <p:nvPr/>
        </p:nvPicPr>
        <p:blipFill rotWithShape="1">
          <a:blip r:embed="rId3">
            <a:alphaModFix/>
          </a:blip>
          <a:srcRect b="0" l="0" r="0" t="0"/>
          <a:stretch/>
        </p:blipFill>
        <p:spPr>
          <a:xfrm rot="10800000">
            <a:off x="7932739" y="5646738"/>
            <a:ext cx="1211263" cy="1211262"/>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g1c776884808_0_65"/>
          <p:cNvSpPr txBox="1"/>
          <p:nvPr>
            <p:ph idx="1" type="subTitle"/>
          </p:nvPr>
        </p:nvSpPr>
        <p:spPr>
          <a:xfrm>
            <a:off x="228600" y="304800"/>
            <a:ext cx="8686800" cy="62484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dk1"/>
              </a:buClr>
              <a:buSzPts val="1900"/>
              <a:buNone/>
            </a:pPr>
            <a:r>
              <a:rPr lang="en-US" sz="1900">
                <a:solidFill>
                  <a:schemeClr val="dk1"/>
                </a:solidFill>
                <a:latin typeface="Times New Roman"/>
                <a:ea typeface="Times New Roman"/>
                <a:cs typeface="Times New Roman"/>
                <a:sym typeface="Times New Roman"/>
              </a:rPr>
              <a:t> </a:t>
            </a:r>
            <a:r>
              <a:rPr b="1" lang="en-US" sz="1900">
                <a:solidFill>
                  <a:srgbClr val="00B0F0"/>
                </a:solidFill>
                <a:latin typeface="Times New Roman"/>
                <a:ea typeface="Times New Roman"/>
                <a:cs typeface="Times New Roman"/>
                <a:sym typeface="Times New Roman"/>
              </a:rPr>
              <a:t>Questions to Consider</a:t>
            </a:r>
            <a:endParaRPr b="1" sz="1900">
              <a:solidFill>
                <a:srgbClr val="00B0F0"/>
              </a:solidFill>
              <a:latin typeface="Times New Roman"/>
              <a:ea typeface="Times New Roman"/>
              <a:cs typeface="Times New Roman"/>
              <a:sym typeface="Times New Roman"/>
            </a:endParaRPr>
          </a:p>
          <a:p>
            <a:pPr indent="0" lvl="0" marL="0" rtl="0" algn="ctr">
              <a:spcBef>
                <a:spcPts val="0"/>
              </a:spcBef>
              <a:spcAft>
                <a:spcPts val="0"/>
              </a:spcAft>
              <a:buClr>
                <a:schemeClr val="dk1"/>
              </a:buClr>
              <a:buSzPts val="1900"/>
              <a:buNone/>
            </a:pPr>
            <a:r>
              <a:t/>
            </a:r>
            <a:endParaRPr b="1" sz="1900">
              <a:solidFill>
                <a:srgbClr val="00B0F0"/>
              </a:solidFill>
              <a:latin typeface="Times New Roman"/>
              <a:ea typeface="Times New Roman"/>
              <a:cs typeface="Times New Roman"/>
              <a:sym typeface="Times New Roman"/>
            </a:endParaRPr>
          </a:p>
          <a:p>
            <a:pPr indent="-330200" lvl="0" marL="457200" rtl="0" algn="l">
              <a:lnSpc>
                <a:spcPct val="115000"/>
              </a:lnSpc>
              <a:spcBef>
                <a:spcPts val="0"/>
              </a:spcBef>
              <a:spcAft>
                <a:spcPts val="0"/>
              </a:spcAft>
              <a:buClr>
                <a:srgbClr val="0E101A"/>
              </a:buClr>
              <a:buSzPts val="1600"/>
              <a:buFont typeface="Times New Roman"/>
              <a:buAutoNum type="arabicPeriod"/>
            </a:pPr>
            <a:r>
              <a:rPr lang="en-US" sz="1600">
                <a:solidFill>
                  <a:srgbClr val="0E101A"/>
                </a:solidFill>
                <a:highlight>
                  <a:srgbClr val="FFFFFF"/>
                </a:highlight>
                <a:latin typeface="Times New Roman"/>
                <a:ea typeface="Times New Roman"/>
                <a:cs typeface="Times New Roman"/>
                <a:sym typeface="Times New Roman"/>
              </a:rPr>
              <a:t>What are the implications for the global community if this agenda is not resolved?</a:t>
            </a:r>
            <a:endParaRPr sz="1600">
              <a:solidFill>
                <a:srgbClr val="0E101A"/>
              </a:solidFill>
              <a:highlight>
                <a:srgbClr val="FFFFFF"/>
              </a:highlight>
              <a:latin typeface="Times New Roman"/>
              <a:ea typeface="Times New Roman"/>
              <a:cs typeface="Times New Roman"/>
              <a:sym typeface="Times New Roman"/>
            </a:endParaRPr>
          </a:p>
          <a:p>
            <a:pPr indent="0" lvl="0" marL="457200" rtl="0" algn="l">
              <a:lnSpc>
                <a:spcPct val="115000"/>
              </a:lnSpc>
              <a:spcBef>
                <a:spcPts val="0"/>
              </a:spcBef>
              <a:spcAft>
                <a:spcPts val="0"/>
              </a:spcAft>
              <a:buNone/>
            </a:pPr>
            <a:r>
              <a:t/>
            </a:r>
            <a:endParaRPr sz="1600">
              <a:solidFill>
                <a:srgbClr val="0E101A"/>
              </a:solidFill>
              <a:highlight>
                <a:srgbClr val="FFFFFF"/>
              </a:highlight>
              <a:latin typeface="Times New Roman"/>
              <a:ea typeface="Times New Roman"/>
              <a:cs typeface="Times New Roman"/>
              <a:sym typeface="Times New Roman"/>
            </a:endParaRPr>
          </a:p>
          <a:p>
            <a:pPr indent="-330200" lvl="0" marL="457200" rtl="0" algn="l">
              <a:lnSpc>
                <a:spcPct val="115000"/>
              </a:lnSpc>
              <a:spcBef>
                <a:spcPts val="0"/>
              </a:spcBef>
              <a:spcAft>
                <a:spcPts val="0"/>
              </a:spcAft>
              <a:buClr>
                <a:srgbClr val="0E101A"/>
              </a:buClr>
              <a:buSzPts val="1600"/>
              <a:buFont typeface="Times New Roman"/>
              <a:buAutoNum type="arabicPeriod"/>
            </a:pPr>
            <a:r>
              <a:rPr lang="en-US" sz="1600">
                <a:solidFill>
                  <a:srgbClr val="0E101A"/>
                </a:solidFill>
                <a:highlight>
                  <a:srgbClr val="FFFFFF"/>
                </a:highlight>
                <a:latin typeface="Times New Roman"/>
                <a:ea typeface="Times New Roman"/>
                <a:cs typeface="Times New Roman"/>
                <a:sym typeface="Times New Roman"/>
              </a:rPr>
              <a:t>What has your country done to address this issue, and what have been the outcomes?</a:t>
            </a:r>
            <a:endParaRPr sz="1600">
              <a:solidFill>
                <a:srgbClr val="0E101A"/>
              </a:solidFill>
              <a:highlight>
                <a:srgbClr val="FFFFFF"/>
              </a:highlight>
              <a:latin typeface="Times New Roman"/>
              <a:ea typeface="Times New Roman"/>
              <a:cs typeface="Times New Roman"/>
              <a:sym typeface="Times New Roman"/>
            </a:endParaRPr>
          </a:p>
          <a:p>
            <a:pPr indent="0" lvl="0" marL="457200" rtl="0" algn="l">
              <a:lnSpc>
                <a:spcPct val="115000"/>
              </a:lnSpc>
              <a:spcBef>
                <a:spcPts val="0"/>
              </a:spcBef>
              <a:spcAft>
                <a:spcPts val="0"/>
              </a:spcAft>
              <a:buNone/>
            </a:pPr>
            <a:r>
              <a:t/>
            </a:r>
            <a:endParaRPr sz="1600">
              <a:solidFill>
                <a:srgbClr val="0E101A"/>
              </a:solidFill>
              <a:highlight>
                <a:srgbClr val="FFFFFF"/>
              </a:highlight>
              <a:latin typeface="Times New Roman"/>
              <a:ea typeface="Times New Roman"/>
              <a:cs typeface="Times New Roman"/>
              <a:sym typeface="Times New Roman"/>
            </a:endParaRPr>
          </a:p>
          <a:p>
            <a:pPr indent="-330200" lvl="0" marL="457200" rtl="0" algn="l">
              <a:lnSpc>
                <a:spcPct val="115000"/>
              </a:lnSpc>
              <a:spcBef>
                <a:spcPts val="0"/>
              </a:spcBef>
              <a:spcAft>
                <a:spcPts val="0"/>
              </a:spcAft>
              <a:buClr>
                <a:srgbClr val="0E101A"/>
              </a:buClr>
              <a:buSzPts val="1600"/>
              <a:buFont typeface="Times New Roman"/>
              <a:buAutoNum type="arabicPeriod"/>
            </a:pPr>
            <a:r>
              <a:rPr lang="en-US" sz="1600">
                <a:solidFill>
                  <a:srgbClr val="0E101A"/>
                </a:solidFill>
                <a:highlight>
                  <a:srgbClr val="FFFFFF"/>
                </a:highlight>
                <a:latin typeface="Times New Roman"/>
                <a:ea typeface="Times New Roman"/>
                <a:cs typeface="Times New Roman"/>
                <a:sym typeface="Times New Roman"/>
              </a:rPr>
              <a:t>What are some of the national and international legislations that can be put in place to ensure this agenda passes?</a:t>
            </a:r>
            <a:endParaRPr sz="1600">
              <a:solidFill>
                <a:srgbClr val="0E101A"/>
              </a:solidFill>
              <a:highlight>
                <a:srgbClr val="FFFFFF"/>
              </a:highlight>
              <a:latin typeface="Times New Roman"/>
              <a:ea typeface="Times New Roman"/>
              <a:cs typeface="Times New Roman"/>
              <a:sym typeface="Times New Roman"/>
            </a:endParaRPr>
          </a:p>
          <a:p>
            <a:pPr indent="0" lvl="0" marL="457200" rtl="0" algn="l">
              <a:lnSpc>
                <a:spcPct val="115000"/>
              </a:lnSpc>
              <a:spcBef>
                <a:spcPts val="0"/>
              </a:spcBef>
              <a:spcAft>
                <a:spcPts val="0"/>
              </a:spcAft>
              <a:buNone/>
            </a:pPr>
            <a:r>
              <a:t/>
            </a:r>
            <a:endParaRPr sz="1600">
              <a:solidFill>
                <a:srgbClr val="0E101A"/>
              </a:solidFill>
              <a:highlight>
                <a:srgbClr val="FFFFFF"/>
              </a:highlight>
              <a:latin typeface="Times New Roman"/>
              <a:ea typeface="Times New Roman"/>
              <a:cs typeface="Times New Roman"/>
              <a:sym typeface="Times New Roman"/>
            </a:endParaRPr>
          </a:p>
          <a:p>
            <a:pPr indent="-330200" lvl="0" marL="457200" rtl="0" algn="l">
              <a:lnSpc>
                <a:spcPct val="115000"/>
              </a:lnSpc>
              <a:spcBef>
                <a:spcPts val="0"/>
              </a:spcBef>
              <a:spcAft>
                <a:spcPts val="0"/>
              </a:spcAft>
              <a:buClr>
                <a:srgbClr val="0E101A"/>
              </a:buClr>
              <a:buSzPts val="1600"/>
              <a:buFont typeface="Times New Roman"/>
              <a:buAutoNum type="arabicPeriod"/>
            </a:pPr>
            <a:r>
              <a:rPr lang="en-US" sz="1600">
                <a:solidFill>
                  <a:srgbClr val="0E101A"/>
                </a:solidFill>
                <a:highlight>
                  <a:srgbClr val="FFFFFF"/>
                </a:highlight>
                <a:latin typeface="Times New Roman"/>
                <a:ea typeface="Times New Roman"/>
                <a:cs typeface="Times New Roman"/>
                <a:sym typeface="Times New Roman"/>
              </a:rPr>
              <a:t>What is the impact of Nuclear Weapon Testing in Stockpiles on the environment and humans?</a:t>
            </a:r>
            <a:endParaRPr sz="1600">
              <a:solidFill>
                <a:srgbClr val="0E101A"/>
              </a:solidFill>
              <a:highlight>
                <a:srgbClr val="FFFFFF"/>
              </a:highlight>
              <a:latin typeface="Times New Roman"/>
              <a:ea typeface="Times New Roman"/>
              <a:cs typeface="Times New Roman"/>
              <a:sym typeface="Times New Roman"/>
            </a:endParaRPr>
          </a:p>
          <a:p>
            <a:pPr indent="0" lvl="0" marL="457200" rtl="0" algn="l">
              <a:lnSpc>
                <a:spcPct val="115000"/>
              </a:lnSpc>
              <a:spcBef>
                <a:spcPts val="0"/>
              </a:spcBef>
              <a:spcAft>
                <a:spcPts val="0"/>
              </a:spcAft>
              <a:buNone/>
            </a:pPr>
            <a:r>
              <a:t/>
            </a:r>
            <a:endParaRPr sz="1600">
              <a:solidFill>
                <a:srgbClr val="0E101A"/>
              </a:solidFill>
              <a:highlight>
                <a:srgbClr val="FFFFFF"/>
              </a:highlight>
              <a:latin typeface="Times New Roman"/>
              <a:ea typeface="Times New Roman"/>
              <a:cs typeface="Times New Roman"/>
              <a:sym typeface="Times New Roman"/>
            </a:endParaRPr>
          </a:p>
          <a:p>
            <a:pPr indent="-330200" lvl="0" marL="457200" rtl="0" algn="l">
              <a:lnSpc>
                <a:spcPct val="115000"/>
              </a:lnSpc>
              <a:spcBef>
                <a:spcPts val="0"/>
              </a:spcBef>
              <a:spcAft>
                <a:spcPts val="0"/>
              </a:spcAft>
              <a:buClr>
                <a:srgbClr val="0E101A"/>
              </a:buClr>
              <a:buSzPts val="1600"/>
              <a:buFont typeface="Times New Roman"/>
              <a:buAutoNum type="arabicPeriod"/>
            </a:pPr>
            <a:r>
              <a:rPr lang="en-US" sz="1600">
                <a:solidFill>
                  <a:srgbClr val="0E101A"/>
                </a:solidFill>
                <a:highlight>
                  <a:srgbClr val="FFFFFF"/>
                </a:highlight>
                <a:latin typeface="Times New Roman"/>
                <a:ea typeface="Times New Roman"/>
                <a:cs typeface="Times New Roman"/>
                <a:sym typeface="Times New Roman"/>
              </a:rPr>
              <a:t>What are the social implications of nuclear weapon testing in stockpiles, and how can it be tackled? </a:t>
            </a:r>
            <a:endParaRPr sz="1600">
              <a:solidFill>
                <a:srgbClr val="0E101A"/>
              </a:solidFill>
              <a:highlight>
                <a:srgbClr val="FFFFFF"/>
              </a:highlight>
              <a:latin typeface="Times New Roman"/>
              <a:ea typeface="Times New Roman"/>
              <a:cs typeface="Times New Roman"/>
              <a:sym typeface="Times New Roman"/>
            </a:endParaRPr>
          </a:p>
          <a:p>
            <a:pPr indent="0" lvl="0" marL="457200" rtl="0" algn="l">
              <a:lnSpc>
                <a:spcPct val="115000"/>
              </a:lnSpc>
              <a:spcBef>
                <a:spcPts val="0"/>
              </a:spcBef>
              <a:spcAft>
                <a:spcPts val="0"/>
              </a:spcAft>
              <a:buNone/>
            </a:pPr>
            <a:r>
              <a:t/>
            </a:r>
            <a:endParaRPr sz="1600">
              <a:solidFill>
                <a:srgbClr val="0E101A"/>
              </a:solidFill>
              <a:highlight>
                <a:srgbClr val="FFFFFF"/>
              </a:highlight>
              <a:latin typeface="Times New Roman"/>
              <a:ea typeface="Times New Roman"/>
              <a:cs typeface="Times New Roman"/>
              <a:sym typeface="Times New Roman"/>
            </a:endParaRPr>
          </a:p>
          <a:p>
            <a:pPr indent="-330200" lvl="0" marL="457200" rtl="0" algn="l">
              <a:lnSpc>
                <a:spcPct val="115000"/>
              </a:lnSpc>
              <a:spcBef>
                <a:spcPts val="0"/>
              </a:spcBef>
              <a:spcAft>
                <a:spcPts val="0"/>
              </a:spcAft>
              <a:buClr>
                <a:srgbClr val="0E101A"/>
              </a:buClr>
              <a:buSzPts val="1600"/>
              <a:buFont typeface="Times New Roman"/>
              <a:buAutoNum type="arabicPeriod"/>
            </a:pPr>
            <a:r>
              <a:rPr lang="en-US" sz="1600">
                <a:solidFill>
                  <a:srgbClr val="0E101A"/>
                </a:solidFill>
                <a:highlight>
                  <a:srgbClr val="FFFFFF"/>
                </a:highlight>
                <a:latin typeface="Times New Roman"/>
                <a:ea typeface="Times New Roman"/>
                <a:cs typeface="Times New Roman"/>
                <a:sym typeface="Times New Roman"/>
              </a:rPr>
              <a:t>How does testing nuclear weapons in stockpiles affect the foreign relations of your country?</a:t>
            </a:r>
            <a:endParaRPr sz="1600">
              <a:solidFill>
                <a:srgbClr val="0E101A"/>
              </a:solidFill>
              <a:highlight>
                <a:srgbClr val="FFFFFF"/>
              </a:highlight>
              <a:latin typeface="Times New Roman"/>
              <a:ea typeface="Times New Roman"/>
              <a:cs typeface="Times New Roman"/>
              <a:sym typeface="Times New Roman"/>
            </a:endParaRPr>
          </a:p>
          <a:p>
            <a:pPr indent="0" lvl="0" marL="457200" rtl="0" algn="l">
              <a:lnSpc>
                <a:spcPct val="115000"/>
              </a:lnSpc>
              <a:spcBef>
                <a:spcPts val="0"/>
              </a:spcBef>
              <a:spcAft>
                <a:spcPts val="0"/>
              </a:spcAft>
              <a:buNone/>
            </a:pPr>
            <a:r>
              <a:t/>
            </a:r>
            <a:endParaRPr sz="1600">
              <a:solidFill>
                <a:srgbClr val="0E101A"/>
              </a:solidFill>
              <a:highlight>
                <a:srgbClr val="FFFFFF"/>
              </a:highlight>
              <a:latin typeface="Times New Roman"/>
              <a:ea typeface="Times New Roman"/>
              <a:cs typeface="Times New Roman"/>
              <a:sym typeface="Times New Roman"/>
            </a:endParaRPr>
          </a:p>
          <a:p>
            <a:pPr indent="-330200" lvl="0" marL="457200" rtl="0" algn="l">
              <a:lnSpc>
                <a:spcPct val="115000"/>
              </a:lnSpc>
              <a:spcBef>
                <a:spcPts val="0"/>
              </a:spcBef>
              <a:spcAft>
                <a:spcPts val="0"/>
              </a:spcAft>
              <a:buClr>
                <a:srgbClr val="0E101A"/>
              </a:buClr>
              <a:buSzPts val="1600"/>
              <a:buFont typeface="Times New Roman"/>
              <a:buAutoNum type="arabicPeriod"/>
            </a:pPr>
            <a:r>
              <a:rPr lang="en-US" sz="1600">
                <a:solidFill>
                  <a:srgbClr val="0E101A"/>
                </a:solidFill>
                <a:highlight>
                  <a:srgbClr val="FFFFFF"/>
                </a:highlight>
                <a:latin typeface="Times New Roman"/>
                <a:ea typeface="Times New Roman"/>
                <a:cs typeface="Times New Roman"/>
                <a:sym typeface="Times New Roman"/>
              </a:rPr>
              <a:t>What other UN organizations can DISEC and your country collaborate with to help settle this issue?</a:t>
            </a:r>
            <a:endParaRPr sz="1600">
              <a:solidFill>
                <a:srgbClr val="0E101A"/>
              </a:solidFill>
              <a:highlight>
                <a:srgbClr val="FFFFFF"/>
              </a:highlight>
              <a:latin typeface="Times New Roman"/>
              <a:ea typeface="Times New Roman"/>
              <a:cs typeface="Times New Roman"/>
              <a:sym typeface="Times New Roman"/>
            </a:endParaRPr>
          </a:p>
          <a:p>
            <a:pPr indent="0" lvl="0" marL="457200" rtl="0" algn="l">
              <a:lnSpc>
                <a:spcPct val="115000"/>
              </a:lnSpc>
              <a:spcBef>
                <a:spcPts val="0"/>
              </a:spcBef>
              <a:spcAft>
                <a:spcPts val="0"/>
              </a:spcAft>
              <a:buNone/>
            </a:pPr>
            <a:r>
              <a:t/>
            </a:r>
            <a:endParaRPr sz="1600">
              <a:solidFill>
                <a:srgbClr val="0E101A"/>
              </a:solidFill>
              <a:highlight>
                <a:srgbClr val="FFFFFF"/>
              </a:highlight>
              <a:latin typeface="Times New Roman"/>
              <a:ea typeface="Times New Roman"/>
              <a:cs typeface="Times New Roman"/>
              <a:sym typeface="Times New Roman"/>
            </a:endParaRPr>
          </a:p>
          <a:p>
            <a:pPr indent="-330200" lvl="0" marL="457200" rtl="0" algn="l">
              <a:lnSpc>
                <a:spcPct val="115000"/>
              </a:lnSpc>
              <a:spcBef>
                <a:spcPts val="0"/>
              </a:spcBef>
              <a:spcAft>
                <a:spcPts val="0"/>
              </a:spcAft>
              <a:buClr>
                <a:srgbClr val="0E101A"/>
              </a:buClr>
              <a:buSzPts val="1600"/>
              <a:buFont typeface="Times New Roman"/>
              <a:buAutoNum type="arabicPeriod"/>
            </a:pPr>
            <a:r>
              <a:rPr lang="en-US" sz="1600">
                <a:solidFill>
                  <a:srgbClr val="0E101A"/>
                </a:solidFill>
                <a:highlight>
                  <a:srgbClr val="FFFFFF"/>
                </a:highlight>
                <a:latin typeface="Times New Roman"/>
                <a:ea typeface="Times New Roman"/>
                <a:cs typeface="Times New Roman"/>
                <a:sym typeface="Times New Roman"/>
              </a:rPr>
              <a:t> Despite having information about the issue, why is the international community unable to address it efficiently?</a:t>
            </a:r>
            <a:endParaRPr sz="2100">
              <a:solidFill>
                <a:schemeClr val="dk1"/>
              </a:solidFill>
              <a:latin typeface="Times New Roman"/>
              <a:ea typeface="Times New Roman"/>
              <a:cs typeface="Times New Roman"/>
              <a:sym typeface="Times New Roman"/>
            </a:endParaRPr>
          </a:p>
          <a:p>
            <a:pPr indent="-228600" lvl="0" marL="228600" rtl="0" algn="l">
              <a:spcBef>
                <a:spcPts val="380"/>
              </a:spcBef>
              <a:spcAft>
                <a:spcPts val="0"/>
              </a:spcAft>
              <a:buClr>
                <a:srgbClr val="888888"/>
              </a:buClr>
              <a:buSzPts val="1900"/>
              <a:buNone/>
            </a:pPr>
            <a:r>
              <a:t/>
            </a:r>
            <a:endParaRPr sz="1900">
              <a:solidFill>
                <a:schemeClr val="dk1"/>
              </a:solidFill>
              <a:latin typeface="Times New Roman"/>
              <a:ea typeface="Times New Roman"/>
              <a:cs typeface="Times New Roman"/>
              <a:sym typeface="Times New Roman"/>
            </a:endParaRPr>
          </a:p>
        </p:txBody>
      </p:sp>
      <p:pic>
        <p:nvPicPr>
          <p:cNvPr descr="C:\Users\marlyn\Downloads\blue-border-md.png" id="241" name="Google Shape;241;g1c776884808_0_65"/>
          <p:cNvPicPr preferRelativeResize="0"/>
          <p:nvPr/>
        </p:nvPicPr>
        <p:blipFill rotWithShape="1">
          <a:blip r:embed="rId3">
            <a:alphaModFix/>
          </a:blip>
          <a:srcRect b="0" l="0" r="0" t="0"/>
          <a:stretch/>
        </p:blipFill>
        <p:spPr>
          <a:xfrm>
            <a:off x="2" y="0"/>
            <a:ext cx="1211263" cy="1211262"/>
          </a:xfrm>
          <a:prstGeom prst="rect">
            <a:avLst/>
          </a:prstGeom>
          <a:noFill/>
          <a:ln>
            <a:noFill/>
          </a:ln>
        </p:spPr>
      </p:pic>
      <p:pic>
        <p:nvPicPr>
          <p:cNvPr descr="C:\Users\marlyn\Downloads\blue-border-md.png" id="242" name="Google Shape;242;g1c776884808_0_65"/>
          <p:cNvPicPr preferRelativeResize="0"/>
          <p:nvPr/>
        </p:nvPicPr>
        <p:blipFill rotWithShape="1">
          <a:blip r:embed="rId3">
            <a:alphaModFix/>
          </a:blip>
          <a:srcRect b="0" l="0" r="0" t="0"/>
          <a:stretch/>
        </p:blipFill>
        <p:spPr>
          <a:xfrm rot="5400000">
            <a:off x="7932738" y="1"/>
            <a:ext cx="1211262" cy="1211263"/>
          </a:xfrm>
          <a:prstGeom prst="rect">
            <a:avLst/>
          </a:prstGeom>
          <a:noFill/>
          <a:ln>
            <a:noFill/>
          </a:ln>
        </p:spPr>
      </p:pic>
      <p:pic>
        <p:nvPicPr>
          <p:cNvPr descr="C:\Users\marlyn\Downloads\blue-border-md.png" id="243" name="Google Shape;243;g1c776884808_0_65"/>
          <p:cNvPicPr preferRelativeResize="0"/>
          <p:nvPr/>
        </p:nvPicPr>
        <p:blipFill rotWithShape="1">
          <a:blip r:embed="rId3">
            <a:alphaModFix/>
          </a:blip>
          <a:srcRect b="0" l="0" r="0" t="0"/>
          <a:stretch/>
        </p:blipFill>
        <p:spPr>
          <a:xfrm rot="-5400000">
            <a:off x="0" y="5646739"/>
            <a:ext cx="1211262" cy="1211263"/>
          </a:xfrm>
          <a:prstGeom prst="rect">
            <a:avLst/>
          </a:prstGeom>
          <a:noFill/>
          <a:ln>
            <a:noFill/>
          </a:ln>
        </p:spPr>
      </p:pic>
      <p:pic>
        <p:nvPicPr>
          <p:cNvPr descr="C:\Users\marlyn\Downloads\blue-border-md.png" id="244" name="Google Shape;244;g1c776884808_0_65"/>
          <p:cNvPicPr preferRelativeResize="0"/>
          <p:nvPr/>
        </p:nvPicPr>
        <p:blipFill rotWithShape="1">
          <a:blip r:embed="rId3">
            <a:alphaModFix/>
          </a:blip>
          <a:srcRect b="0" l="0" r="0" t="0"/>
          <a:stretch/>
        </p:blipFill>
        <p:spPr>
          <a:xfrm rot="10800000">
            <a:off x="7932739" y="5646738"/>
            <a:ext cx="1211263" cy="1211262"/>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g1c776884808_0_74"/>
          <p:cNvSpPr txBox="1"/>
          <p:nvPr>
            <p:ph idx="1" type="subTitle"/>
          </p:nvPr>
        </p:nvSpPr>
        <p:spPr>
          <a:xfrm>
            <a:off x="228600" y="304800"/>
            <a:ext cx="8686800" cy="62484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rgbClr val="00B0F0"/>
              </a:buClr>
              <a:buSzPts val="3200"/>
              <a:buNone/>
            </a:pPr>
            <a:r>
              <a:rPr b="1" lang="en-US">
                <a:solidFill>
                  <a:srgbClr val="00B0F0"/>
                </a:solidFill>
                <a:latin typeface="Times New Roman"/>
                <a:ea typeface="Times New Roman"/>
                <a:cs typeface="Times New Roman"/>
                <a:sym typeface="Times New Roman"/>
              </a:rPr>
              <a:t>Recommended Readings &amp; Bibliography</a:t>
            </a:r>
            <a:endParaRPr>
              <a:solidFill>
                <a:srgbClr val="00B0F0"/>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None/>
            </a:pPr>
            <a:r>
              <a:t/>
            </a:r>
            <a:endParaRPr sz="1200">
              <a:solidFill>
                <a:schemeClr val="dk1"/>
              </a:solidFill>
              <a:latin typeface="Times New Roman"/>
              <a:ea typeface="Times New Roman"/>
              <a:cs typeface="Times New Roman"/>
              <a:sym typeface="Times New Roman"/>
            </a:endParaRPr>
          </a:p>
          <a:p>
            <a:pPr indent="0" lvl="0" marL="457200" rtl="0" algn="l">
              <a:lnSpc>
                <a:spcPct val="115000"/>
              </a:lnSpc>
              <a:spcBef>
                <a:spcPts val="1200"/>
              </a:spcBef>
              <a:spcAft>
                <a:spcPts val="0"/>
              </a:spcAft>
              <a:buClr>
                <a:schemeClr val="dk1"/>
              </a:buClr>
              <a:buSzPts val="1100"/>
              <a:buFont typeface="Arial"/>
              <a:buNone/>
            </a:pPr>
            <a:r>
              <a:rPr lang="en-US" sz="1600">
                <a:solidFill>
                  <a:schemeClr val="dk1"/>
                </a:solidFill>
                <a:highlight>
                  <a:srgbClr val="FFFFFF"/>
                </a:highlight>
                <a:latin typeface="Times New Roman"/>
                <a:ea typeface="Times New Roman"/>
                <a:cs typeface="Times New Roman"/>
                <a:sym typeface="Times New Roman"/>
              </a:rPr>
              <a:t>1.</a:t>
            </a:r>
            <a:r>
              <a:rPr lang="en-US" sz="1600" u="sng">
                <a:solidFill>
                  <a:srgbClr val="1155CC"/>
                </a:solidFill>
                <a:highlight>
                  <a:srgbClr val="FFFFFF"/>
                </a:highlight>
                <a:latin typeface="Times New Roman"/>
                <a:ea typeface="Times New Roman"/>
                <a:cs typeface="Times New Roman"/>
                <a:sym typeface="Times New Roman"/>
                <a:hlinkClick r:id="rId3">
                  <a:extLst>
                    <a:ext uri="{A12FA001-AC4F-418D-AE19-62706E023703}">
                      <ahyp:hlinkClr val="tx"/>
                    </a:ext>
                  </a:extLst>
                </a:hlinkClick>
              </a:rPr>
              <a:t>https://www.un.org/en/un-chronicle/ending-nuclear-testing-advance-global-peace-and-security</a:t>
            </a:r>
            <a:endParaRPr sz="1600">
              <a:solidFill>
                <a:schemeClr val="dk1"/>
              </a:solidFill>
              <a:highlight>
                <a:srgbClr val="FFFFFF"/>
              </a:highlight>
              <a:latin typeface="Times New Roman"/>
              <a:ea typeface="Times New Roman"/>
              <a:cs typeface="Times New Roman"/>
              <a:sym typeface="Times New Roman"/>
            </a:endParaRPr>
          </a:p>
          <a:p>
            <a:pPr indent="0" lvl="0" marL="457200" rtl="0" algn="l">
              <a:lnSpc>
                <a:spcPct val="115000"/>
              </a:lnSpc>
              <a:spcBef>
                <a:spcPts val="1200"/>
              </a:spcBef>
              <a:spcAft>
                <a:spcPts val="0"/>
              </a:spcAft>
              <a:buClr>
                <a:schemeClr val="dk1"/>
              </a:buClr>
              <a:buSzPts val="1100"/>
              <a:buFont typeface="Arial"/>
              <a:buNone/>
            </a:pPr>
            <a:r>
              <a:rPr lang="en-US" sz="1600">
                <a:solidFill>
                  <a:schemeClr val="dk1"/>
                </a:solidFill>
                <a:highlight>
                  <a:srgbClr val="FFFFFF"/>
                </a:highlight>
                <a:latin typeface="Times New Roman"/>
                <a:ea typeface="Times New Roman"/>
                <a:cs typeface="Times New Roman"/>
                <a:sym typeface="Times New Roman"/>
              </a:rPr>
              <a:t>2.</a:t>
            </a:r>
            <a:r>
              <a:rPr lang="en-US" sz="1600" u="sng">
                <a:solidFill>
                  <a:srgbClr val="1155CC"/>
                </a:solidFill>
                <a:highlight>
                  <a:srgbClr val="FFFFFF"/>
                </a:highlight>
                <a:latin typeface="Times New Roman"/>
                <a:ea typeface="Times New Roman"/>
                <a:cs typeface="Times New Roman"/>
                <a:sym typeface="Times New Roman"/>
                <a:hlinkClick r:id="rId4">
                  <a:extLst>
                    <a:ext uri="{A12FA001-AC4F-418D-AE19-62706E023703}">
                      <ahyp:hlinkClr val="tx"/>
                    </a:ext>
                  </a:extLst>
                </a:hlinkClick>
              </a:rPr>
              <a:t>https://www.un.org/disarmament/wmd/nuclear/tpnw/</a:t>
            </a:r>
            <a:endParaRPr sz="1600">
              <a:solidFill>
                <a:schemeClr val="dk1"/>
              </a:solidFill>
              <a:highlight>
                <a:srgbClr val="FFFFFF"/>
              </a:highlight>
              <a:latin typeface="Times New Roman"/>
              <a:ea typeface="Times New Roman"/>
              <a:cs typeface="Times New Roman"/>
              <a:sym typeface="Times New Roman"/>
            </a:endParaRPr>
          </a:p>
          <a:p>
            <a:pPr indent="0" lvl="0" marL="457200" rtl="0" algn="l">
              <a:lnSpc>
                <a:spcPct val="115000"/>
              </a:lnSpc>
              <a:spcBef>
                <a:spcPts val="1200"/>
              </a:spcBef>
              <a:spcAft>
                <a:spcPts val="0"/>
              </a:spcAft>
              <a:buClr>
                <a:schemeClr val="dk1"/>
              </a:buClr>
              <a:buSzPts val="1100"/>
              <a:buFont typeface="Arial"/>
              <a:buNone/>
            </a:pPr>
            <a:r>
              <a:rPr lang="en-US" sz="1600">
                <a:solidFill>
                  <a:schemeClr val="dk1"/>
                </a:solidFill>
                <a:highlight>
                  <a:srgbClr val="FFFFFF"/>
                </a:highlight>
                <a:latin typeface="Times New Roman"/>
                <a:ea typeface="Times New Roman"/>
                <a:cs typeface="Times New Roman"/>
                <a:sym typeface="Times New Roman"/>
              </a:rPr>
              <a:t>3.</a:t>
            </a:r>
            <a:r>
              <a:rPr lang="en-US" sz="1600" u="sng">
                <a:solidFill>
                  <a:srgbClr val="1155CC"/>
                </a:solidFill>
                <a:highlight>
                  <a:srgbClr val="FFFFFF"/>
                </a:highlight>
                <a:latin typeface="Times New Roman"/>
                <a:ea typeface="Times New Roman"/>
                <a:cs typeface="Times New Roman"/>
                <a:sym typeface="Times New Roman"/>
                <a:hlinkClick r:id="rId5">
                  <a:extLst>
                    <a:ext uri="{A12FA001-AC4F-418D-AE19-62706E023703}">
                      <ahyp:hlinkClr val="tx"/>
                    </a:ext>
                  </a:extLst>
                </a:hlinkClick>
              </a:rPr>
              <a:t>https://www.un.org/disarmament/wmd/nuclear/</a:t>
            </a:r>
            <a:endParaRPr sz="1600">
              <a:solidFill>
                <a:schemeClr val="dk1"/>
              </a:solidFill>
              <a:highlight>
                <a:srgbClr val="FFFFFF"/>
              </a:highlight>
              <a:latin typeface="Times New Roman"/>
              <a:ea typeface="Times New Roman"/>
              <a:cs typeface="Times New Roman"/>
              <a:sym typeface="Times New Roman"/>
            </a:endParaRPr>
          </a:p>
          <a:p>
            <a:pPr indent="0" lvl="0" marL="457200" rtl="0" algn="l">
              <a:lnSpc>
                <a:spcPct val="115000"/>
              </a:lnSpc>
              <a:spcBef>
                <a:spcPts val="1200"/>
              </a:spcBef>
              <a:spcAft>
                <a:spcPts val="0"/>
              </a:spcAft>
              <a:buClr>
                <a:schemeClr val="dk1"/>
              </a:buClr>
              <a:buSzPts val="1100"/>
              <a:buFont typeface="Arial"/>
              <a:buNone/>
            </a:pPr>
            <a:r>
              <a:rPr lang="en-US" sz="1600">
                <a:solidFill>
                  <a:schemeClr val="dk1"/>
                </a:solidFill>
                <a:highlight>
                  <a:srgbClr val="FFFFFF"/>
                </a:highlight>
                <a:latin typeface="Times New Roman"/>
                <a:ea typeface="Times New Roman"/>
                <a:cs typeface="Times New Roman"/>
                <a:sym typeface="Times New Roman"/>
              </a:rPr>
              <a:t>4.</a:t>
            </a:r>
            <a:r>
              <a:rPr lang="en-US" sz="1600" u="sng">
                <a:solidFill>
                  <a:srgbClr val="1155CC"/>
                </a:solidFill>
                <a:highlight>
                  <a:srgbClr val="FFFFFF"/>
                </a:highlight>
                <a:latin typeface="Times New Roman"/>
                <a:ea typeface="Times New Roman"/>
                <a:cs typeface="Times New Roman"/>
                <a:sym typeface="Times New Roman"/>
                <a:hlinkClick r:id="rId6">
                  <a:extLst>
                    <a:ext uri="{A12FA001-AC4F-418D-AE19-62706E023703}">
                      <ahyp:hlinkClr val="tx"/>
                    </a:ext>
                  </a:extLst>
                </a:hlinkClick>
              </a:rPr>
              <a:t>https://www.epa.gov/radtown/radioactive-fallout-nuclear-weapons-testing</a:t>
            </a:r>
            <a:endParaRPr sz="1600">
              <a:solidFill>
                <a:schemeClr val="dk1"/>
              </a:solidFill>
              <a:highlight>
                <a:srgbClr val="FFFFFF"/>
              </a:highlight>
              <a:latin typeface="Times New Roman"/>
              <a:ea typeface="Times New Roman"/>
              <a:cs typeface="Times New Roman"/>
              <a:sym typeface="Times New Roman"/>
            </a:endParaRPr>
          </a:p>
          <a:p>
            <a:pPr indent="0" lvl="0" marL="457200" rtl="0" algn="l">
              <a:lnSpc>
                <a:spcPct val="115000"/>
              </a:lnSpc>
              <a:spcBef>
                <a:spcPts val="1200"/>
              </a:spcBef>
              <a:spcAft>
                <a:spcPts val="0"/>
              </a:spcAft>
              <a:buClr>
                <a:schemeClr val="dk1"/>
              </a:buClr>
              <a:buSzPts val="1100"/>
              <a:buFont typeface="Arial"/>
              <a:buNone/>
            </a:pPr>
            <a:r>
              <a:rPr lang="en-US" sz="1600">
                <a:solidFill>
                  <a:schemeClr val="dk1"/>
                </a:solidFill>
                <a:highlight>
                  <a:srgbClr val="FFFFFF"/>
                </a:highlight>
                <a:latin typeface="Times New Roman"/>
                <a:ea typeface="Times New Roman"/>
                <a:cs typeface="Times New Roman"/>
                <a:sym typeface="Times New Roman"/>
              </a:rPr>
              <a:t>5.</a:t>
            </a:r>
            <a:r>
              <a:rPr lang="en-US" sz="1600" u="sng">
                <a:solidFill>
                  <a:srgbClr val="1155CC"/>
                </a:solidFill>
                <a:highlight>
                  <a:srgbClr val="FFFFFF"/>
                </a:highlight>
                <a:latin typeface="Times New Roman"/>
                <a:ea typeface="Times New Roman"/>
                <a:cs typeface="Times New Roman"/>
                <a:sym typeface="Times New Roman"/>
                <a:hlinkClick r:id="rId7">
                  <a:extLst>
                    <a:ext uri="{A12FA001-AC4F-418D-AE19-62706E023703}">
                      <ahyp:hlinkClr val="tx"/>
                    </a:ext>
                  </a:extLst>
                </a:hlinkClick>
              </a:rPr>
              <a:t>https://www.chathamhouse.org/2017/05/humanitarian-impacts-nuclear-testing</a:t>
            </a:r>
            <a:endParaRPr sz="1600">
              <a:solidFill>
                <a:schemeClr val="dk1"/>
              </a:solidFill>
              <a:highlight>
                <a:srgbClr val="FFFFFF"/>
              </a:highlight>
              <a:latin typeface="Times New Roman"/>
              <a:ea typeface="Times New Roman"/>
              <a:cs typeface="Times New Roman"/>
              <a:sym typeface="Times New Roman"/>
            </a:endParaRPr>
          </a:p>
          <a:p>
            <a:pPr indent="0" lvl="0" marL="457200" rtl="0" algn="l">
              <a:lnSpc>
                <a:spcPct val="115000"/>
              </a:lnSpc>
              <a:spcBef>
                <a:spcPts val="1200"/>
              </a:spcBef>
              <a:spcAft>
                <a:spcPts val="0"/>
              </a:spcAft>
              <a:buClr>
                <a:schemeClr val="dk1"/>
              </a:buClr>
              <a:buSzPts val="1100"/>
              <a:buFont typeface="Arial"/>
              <a:buNone/>
            </a:pPr>
            <a:r>
              <a:rPr lang="en-US" sz="1600">
                <a:solidFill>
                  <a:schemeClr val="dk1"/>
                </a:solidFill>
                <a:highlight>
                  <a:srgbClr val="FFFFFF"/>
                </a:highlight>
                <a:latin typeface="Times New Roman"/>
                <a:ea typeface="Times New Roman"/>
                <a:cs typeface="Times New Roman"/>
                <a:sym typeface="Times New Roman"/>
              </a:rPr>
              <a:t>6.</a:t>
            </a:r>
            <a:r>
              <a:rPr lang="en-US" sz="1600" u="sng">
                <a:solidFill>
                  <a:srgbClr val="1155CC"/>
                </a:solidFill>
                <a:highlight>
                  <a:srgbClr val="FFFFFF"/>
                </a:highlight>
                <a:latin typeface="Times New Roman"/>
                <a:ea typeface="Times New Roman"/>
                <a:cs typeface="Times New Roman"/>
                <a:sym typeface="Times New Roman"/>
                <a:hlinkClick r:id="rId8">
                  <a:extLst>
                    <a:ext uri="{A12FA001-AC4F-418D-AE19-62706E023703}">
                      <ahyp:hlinkClr val="tx"/>
                    </a:ext>
                  </a:extLst>
                </a:hlinkClick>
              </a:rPr>
              <a:t>https://news.un.org/en/story/2020/07/1068481</a:t>
            </a:r>
            <a:endParaRPr sz="1600">
              <a:solidFill>
                <a:schemeClr val="dk1"/>
              </a:solidFill>
              <a:highlight>
                <a:srgbClr val="FFFFFF"/>
              </a:highlight>
              <a:latin typeface="Times New Roman"/>
              <a:ea typeface="Times New Roman"/>
              <a:cs typeface="Times New Roman"/>
              <a:sym typeface="Times New Roman"/>
            </a:endParaRPr>
          </a:p>
          <a:p>
            <a:pPr indent="0" lvl="0" marL="457200" rtl="0" algn="l">
              <a:lnSpc>
                <a:spcPct val="115000"/>
              </a:lnSpc>
              <a:spcBef>
                <a:spcPts val="1200"/>
              </a:spcBef>
              <a:spcAft>
                <a:spcPts val="0"/>
              </a:spcAft>
              <a:buClr>
                <a:schemeClr val="dk1"/>
              </a:buClr>
              <a:buSzPts val="1100"/>
              <a:buFont typeface="Arial"/>
              <a:buNone/>
            </a:pPr>
            <a:r>
              <a:rPr lang="en-US" sz="1600">
                <a:solidFill>
                  <a:schemeClr val="dk1"/>
                </a:solidFill>
                <a:highlight>
                  <a:srgbClr val="FFFFFF"/>
                </a:highlight>
                <a:latin typeface="Times New Roman"/>
                <a:ea typeface="Times New Roman"/>
                <a:cs typeface="Times New Roman"/>
                <a:sym typeface="Times New Roman"/>
              </a:rPr>
              <a:t>7.</a:t>
            </a:r>
            <a:r>
              <a:rPr lang="en-US" sz="1600" u="sng">
                <a:solidFill>
                  <a:srgbClr val="1155CC"/>
                </a:solidFill>
                <a:highlight>
                  <a:srgbClr val="FFFFFF"/>
                </a:highlight>
                <a:latin typeface="Times New Roman"/>
                <a:ea typeface="Times New Roman"/>
                <a:cs typeface="Times New Roman"/>
                <a:sym typeface="Times New Roman"/>
                <a:hlinkClick r:id="rId9">
                  <a:extLst>
                    <a:ext uri="{A12FA001-AC4F-418D-AE19-62706E023703}">
                      <ahyp:hlinkClr val="tx"/>
                    </a:ext>
                  </a:extLst>
                </a:hlinkClick>
              </a:rPr>
              <a:t>https://www.un.org/en/observances/nuclear-weapons-elimination-day</a:t>
            </a:r>
            <a:endParaRPr sz="1600">
              <a:solidFill>
                <a:schemeClr val="dk1"/>
              </a:solidFill>
              <a:highlight>
                <a:srgbClr val="FFFFFF"/>
              </a:highlight>
              <a:latin typeface="Times New Roman"/>
              <a:ea typeface="Times New Roman"/>
              <a:cs typeface="Times New Roman"/>
              <a:sym typeface="Times New Roman"/>
            </a:endParaRPr>
          </a:p>
          <a:p>
            <a:pPr indent="0" lvl="0" marL="457200" rtl="0" algn="l">
              <a:lnSpc>
                <a:spcPct val="115000"/>
              </a:lnSpc>
              <a:spcBef>
                <a:spcPts val="1200"/>
              </a:spcBef>
              <a:spcAft>
                <a:spcPts val="0"/>
              </a:spcAft>
              <a:buClr>
                <a:schemeClr val="dk1"/>
              </a:buClr>
              <a:buSzPts val="1100"/>
              <a:buFont typeface="Arial"/>
              <a:buNone/>
            </a:pPr>
            <a:r>
              <a:rPr lang="en-US" sz="1600">
                <a:solidFill>
                  <a:schemeClr val="dk1"/>
                </a:solidFill>
                <a:highlight>
                  <a:srgbClr val="FFFFFF"/>
                </a:highlight>
                <a:latin typeface="Times New Roman"/>
                <a:ea typeface="Times New Roman"/>
                <a:cs typeface="Times New Roman"/>
                <a:sym typeface="Times New Roman"/>
              </a:rPr>
              <a:t>8.</a:t>
            </a:r>
            <a:r>
              <a:rPr lang="en-US" sz="1600" u="sng">
                <a:solidFill>
                  <a:srgbClr val="1155CC"/>
                </a:solidFill>
                <a:highlight>
                  <a:srgbClr val="FFFFFF"/>
                </a:highlight>
                <a:latin typeface="Times New Roman"/>
                <a:ea typeface="Times New Roman"/>
                <a:cs typeface="Times New Roman"/>
                <a:sym typeface="Times New Roman"/>
                <a:hlinkClick r:id="rId10">
                  <a:extLst>
                    <a:ext uri="{A12FA001-AC4F-418D-AE19-62706E023703}">
                      <ahyp:hlinkClr val="tx"/>
                    </a:ext>
                  </a:extLst>
                </a:hlinkClick>
              </a:rPr>
              <a:t>https://www.un.org/en/global-issues/disarmament</a:t>
            </a:r>
            <a:endParaRPr sz="1600">
              <a:solidFill>
                <a:schemeClr val="dk1"/>
              </a:solidFill>
              <a:highlight>
                <a:srgbClr val="FFFFFF"/>
              </a:highlight>
              <a:latin typeface="Times New Roman"/>
              <a:ea typeface="Times New Roman"/>
              <a:cs typeface="Times New Roman"/>
              <a:sym typeface="Times New Roman"/>
            </a:endParaRPr>
          </a:p>
          <a:p>
            <a:pPr indent="0" lvl="0" marL="457200" rtl="0" algn="l">
              <a:lnSpc>
                <a:spcPct val="115000"/>
              </a:lnSpc>
              <a:spcBef>
                <a:spcPts val="1200"/>
              </a:spcBef>
              <a:spcAft>
                <a:spcPts val="0"/>
              </a:spcAft>
              <a:buClr>
                <a:schemeClr val="dk1"/>
              </a:buClr>
              <a:buSzPts val="1100"/>
              <a:buFont typeface="Arial"/>
              <a:buNone/>
            </a:pPr>
            <a:r>
              <a:rPr lang="en-US" sz="1600">
                <a:solidFill>
                  <a:schemeClr val="dk1"/>
                </a:solidFill>
                <a:highlight>
                  <a:srgbClr val="FFFFFF"/>
                </a:highlight>
                <a:latin typeface="Times New Roman"/>
                <a:ea typeface="Times New Roman"/>
                <a:cs typeface="Times New Roman"/>
                <a:sym typeface="Times New Roman"/>
              </a:rPr>
              <a:t>9.</a:t>
            </a:r>
            <a:r>
              <a:rPr lang="en-US" sz="1600" u="sng">
                <a:solidFill>
                  <a:srgbClr val="1155CC"/>
                </a:solidFill>
                <a:highlight>
                  <a:srgbClr val="FFFFFF"/>
                </a:highlight>
                <a:latin typeface="Times New Roman"/>
                <a:ea typeface="Times New Roman"/>
                <a:cs typeface="Times New Roman"/>
                <a:sym typeface="Times New Roman"/>
                <a:hlinkClick r:id="rId11">
                  <a:extLst>
                    <a:ext uri="{A12FA001-AC4F-418D-AE19-62706E023703}">
                      <ahyp:hlinkClr val="tx"/>
                    </a:ext>
                  </a:extLst>
                </a:hlinkClick>
              </a:rPr>
              <a:t>https://www.un.org/disarmament/wmd/nuclear/nwfz/</a:t>
            </a:r>
            <a:endParaRPr sz="1600">
              <a:solidFill>
                <a:schemeClr val="dk1"/>
              </a:solidFill>
              <a:highlight>
                <a:srgbClr val="FFFFFF"/>
              </a:highlight>
              <a:latin typeface="Times New Roman"/>
              <a:ea typeface="Times New Roman"/>
              <a:cs typeface="Times New Roman"/>
              <a:sym typeface="Times New Roman"/>
            </a:endParaRPr>
          </a:p>
          <a:p>
            <a:pPr indent="0" lvl="0" marL="457200" rtl="0" algn="l">
              <a:lnSpc>
                <a:spcPct val="115000"/>
              </a:lnSpc>
              <a:spcBef>
                <a:spcPts val="1200"/>
              </a:spcBef>
              <a:spcAft>
                <a:spcPts val="0"/>
              </a:spcAft>
              <a:buClr>
                <a:schemeClr val="dk1"/>
              </a:buClr>
              <a:buSzPts val="1100"/>
              <a:buFont typeface="Arial"/>
              <a:buNone/>
            </a:pPr>
            <a:r>
              <a:rPr lang="en-US" sz="1600">
                <a:solidFill>
                  <a:schemeClr val="dk1"/>
                </a:solidFill>
                <a:highlight>
                  <a:srgbClr val="FFFFFF"/>
                </a:highlight>
                <a:latin typeface="Times New Roman"/>
                <a:ea typeface="Times New Roman"/>
                <a:cs typeface="Times New Roman"/>
                <a:sym typeface="Times New Roman"/>
              </a:rPr>
              <a:t>10.</a:t>
            </a:r>
            <a:r>
              <a:rPr lang="en-US" sz="1600" u="sng">
                <a:solidFill>
                  <a:srgbClr val="1155CC"/>
                </a:solidFill>
                <a:highlight>
                  <a:srgbClr val="FFFFFF"/>
                </a:highlight>
                <a:latin typeface="Times New Roman"/>
                <a:ea typeface="Times New Roman"/>
                <a:cs typeface="Times New Roman"/>
                <a:sym typeface="Times New Roman"/>
                <a:hlinkClick r:id="rId12">
                  <a:extLst>
                    <a:ext uri="{A12FA001-AC4F-418D-AE19-62706E023703}">
                      <ahyp:hlinkClr val="tx"/>
                    </a:ext>
                  </a:extLst>
                </a:hlinkClick>
              </a:rPr>
              <a:t>https://www.ncbi.nlm.nih.gov/pmc/articles/PMC4165831/</a:t>
            </a:r>
            <a:endParaRPr sz="1600">
              <a:solidFill>
                <a:schemeClr val="dk1"/>
              </a:solidFill>
              <a:highlight>
                <a:srgbClr val="FFFFFF"/>
              </a:highlight>
              <a:latin typeface="Times New Roman"/>
              <a:ea typeface="Times New Roman"/>
              <a:cs typeface="Times New Roman"/>
              <a:sym typeface="Times New Roman"/>
            </a:endParaRPr>
          </a:p>
          <a:p>
            <a:pPr indent="0" lvl="0" marL="457200" rtl="0" algn="l">
              <a:lnSpc>
                <a:spcPct val="115000"/>
              </a:lnSpc>
              <a:spcBef>
                <a:spcPts val="1200"/>
              </a:spcBef>
              <a:spcAft>
                <a:spcPts val="0"/>
              </a:spcAft>
              <a:buClr>
                <a:schemeClr val="dk1"/>
              </a:buClr>
              <a:buSzPts val="1100"/>
              <a:buFont typeface="Arial"/>
              <a:buNone/>
            </a:pPr>
            <a:r>
              <a:rPr lang="en-US" sz="1600">
                <a:solidFill>
                  <a:schemeClr val="dk1"/>
                </a:solidFill>
                <a:highlight>
                  <a:srgbClr val="FFFFFF"/>
                </a:highlight>
                <a:latin typeface="Times New Roman"/>
                <a:ea typeface="Times New Roman"/>
                <a:cs typeface="Times New Roman"/>
                <a:sym typeface="Times New Roman"/>
              </a:rPr>
              <a:t>11.</a:t>
            </a:r>
            <a:r>
              <a:rPr lang="en-US" sz="1600" u="sng">
                <a:solidFill>
                  <a:srgbClr val="1155CC"/>
                </a:solidFill>
                <a:highlight>
                  <a:srgbClr val="FFFFFF"/>
                </a:highlight>
                <a:latin typeface="Times New Roman"/>
                <a:ea typeface="Times New Roman"/>
                <a:cs typeface="Times New Roman"/>
                <a:sym typeface="Times New Roman"/>
                <a:hlinkClick r:id="rId13">
                  <a:extLst>
                    <a:ext uri="{A12FA001-AC4F-418D-AE19-62706E023703}">
                      <ahyp:hlinkClr val="tx"/>
                    </a:ext>
                  </a:extLst>
                </a:hlinkClick>
              </a:rPr>
              <a:t>https://www.e-ir.info/2022/03/27/nuclear-weapons-and-international-relations/</a:t>
            </a:r>
            <a:endParaRPr sz="18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0"/>
              </a:spcAft>
              <a:buClr>
                <a:schemeClr val="dk1"/>
              </a:buClr>
              <a:buSzPts val="1100"/>
              <a:buNone/>
            </a:pPr>
            <a:r>
              <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None/>
            </a:pPr>
            <a:r>
              <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None/>
            </a:pPr>
            <a:r>
              <a:t/>
            </a:r>
            <a:endParaRPr sz="1200">
              <a:solidFill>
                <a:schemeClr val="dk1"/>
              </a:solidFill>
              <a:latin typeface="Times New Roman"/>
              <a:ea typeface="Times New Roman"/>
              <a:cs typeface="Times New Roman"/>
              <a:sym typeface="Times New Roman"/>
            </a:endParaRPr>
          </a:p>
          <a:p>
            <a:pPr indent="0" lvl="0" marL="0" rtl="0" algn="l">
              <a:spcBef>
                <a:spcPts val="240"/>
              </a:spcBef>
              <a:spcAft>
                <a:spcPts val="0"/>
              </a:spcAft>
              <a:buClr>
                <a:srgbClr val="888888"/>
              </a:buClr>
              <a:buSzPts val="1200"/>
              <a:buNone/>
            </a:pPr>
            <a:r>
              <a:t/>
            </a:r>
            <a:endParaRPr sz="1200">
              <a:solidFill>
                <a:schemeClr val="dk1"/>
              </a:solidFill>
              <a:latin typeface="Times New Roman"/>
              <a:ea typeface="Times New Roman"/>
              <a:cs typeface="Times New Roman"/>
              <a:sym typeface="Times New Roman"/>
            </a:endParaRPr>
          </a:p>
        </p:txBody>
      </p:sp>
      <p:pic>
        <p:nvPicPr>
          <p:cNvPr descr="C:\Users\marlyn\Downloads\blue-border-md.png" id="251" name="Google Shape;251;g1c776884808_0_74"/>
          <p:cNvPicPr preferRelativeResize="0"/>
          <p:nvPr/>
        </p:nvPicPr>
        <p:blipFill rotWithShape="1">
          <a:blip r:embed="rId14">
            <a:alphaModFix/>
          </a:blip>
          <a:srcRect b="0" l="0" r="0" t="0"/>
          <a:stretch/>
        </p:blipFill>
        <p:spPr>
          <a:xfrm>
            <a:off x="2" y="0"/>
            <a:ext cx="1211263" cy="1211262"/>
          </a:xfrm>
          <a:prstGeom prst="rect">
            <a:avLst/>
          </a:prstGeom>
          <a:noFill/>
          <a:ln>
            <a:noFill/>
          </a:ln>
        </p:spPr>
      </p:pic>
      <p:pic>
        <p:nvPicPr>
          <p:cNvPr descr="C:\Users\marlyn\Downloads\blue-border-md.png" id="252" name="Google Shape;252;g1c776884808_0_74"/>
          <p:cNvPicPr preferRelativeResize="0"/>
          <p:nvPr/>
        </p:nvPicPr>
        <p:blipFill rotWithShape="1">
          <a:blip r:embed="rId14">
            <a:alphaModFix/>
          </a:blip>
          <a:srcRect b="0" l="0" r="0" t="0"/>
          <a:stretch/>
        </p:blipFill>
        <p:spPr>
          <a:xfrm rot="5400000">
            <a:off x="7932738" y="1"/>
            <a:ext cx="1211262" cy="1211263"/>
          </a:xfrm>
          <a:prstGeom prst="rect">
            <a:avLst/>
          </a:prstGeom>
          <a:noFill/>
          <a:ln>
            <a:noFill/>
          </a:ln>
        </p:spPr>
      </p:pic>
      <p:pic>
        <p:nvPicPr>
          <p:cNvPr descr="C:\Users\marlyn\Downloads\blue-border-md.png" id="253" name="Google Shape;253;g1c776884808_0_74"/>
          <p:cNvPicPr preferRelativeResize="0"/>
          <p:nvPr/>
        </p:nvPicPr>
        <p:blipFill rotWithShape="1">
          <a:blip r:embed="rId14">
            <a:alphaModFix/>
          </a:blip>
          <a:srcRect b="0" l="0" r="0" t="0"/>
          <a:stretch/>
        </p:blipFill>
        <p:spPr>
          <a:xfrm rot="-5400000">
            <a:off x="0" y="5646739"/>
            <a:ext cx="1211262" cy="1211263"/>
          </a:xfrm>
          <a:prstGeom prst="rect">
            <a:avLst/>
          </a:prstGeom>
          <a:noFill/>
          <a:ln>
            <a:noFill/>
          </a:ln>
        </p:spPr>
      </p:pic>
      <p:pic>
        <p:nvPicPr>
          <p:cNvPr descr="C:\Users\marlyn\Downloads\blue-border-md.png" id="254" name="Google Shape;254;g1c776884808_0_74"/>
          <p:cNvPicPr preferRelativeResize="0"/>
          <p:nvPr/>
        </p:nvPicPr>
        <p:blipFill rotWithShape="1">
          <a:blip r:embed="rId14">
            <a:alphaModFix/>
          </a:blip>
          <a:srcRect b="0" l="0" r="0" t="0"/>
          <a:stretch/>
        </p:blipFill>
        <p:spPr>
          <a:xfrm rot="10800000">
            <a:off x="7932739" y="5646738"/>
            <a:ext cx="1211263" cy="121126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
          <p:cNvSpPr txBox="1"/>
          <p:nvPr>
            <p:ph idx="1" type="subTitle"/>
          </p:nvPr>
        </p:nvSpPr>
        <p:spPr>
          <a:xfrm>
            <a:off x="685800" y="533400"/>
            <a:ext cx="7772400" cy="6019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2000"/>
              <a:buNone/>
            </a:pPr>
            <a:r>
              <a:rPr b="1" lang="en-US" sz="2000">
                <a:solidFill>
                  <a:schemeClr val="dk1"/>
                </a:solidFill>
                <a:latin typeface="Times New Roman"/>
                <a:ea typeface="Times New Roman"/>
                <a:cs typeface="Times New Roman"/>
                <a:sym typeface="Times New Roman"/>
              </a:rPr>
              <a:t>Table of Contents</a:t>
            </a:r>
            <a:endParaRPr sz="2000">
              <a:solidFill>
                <a:schemeClr val="dk1"/>
              </a:solidFill>
              <a:latin typeface="Times New Roman"/>
              <a:ea typeface="Times New Roman"/>
              <a:cs typeface="Times New Roman"/>
              <a:sym typeface="Times New Roman"/>
            </a:endParaRPr>
          </a:p>
          <a:p>
            <a:pPr indent="0" lvl="0" marL="0" rtl="0" algn="l">
              <a:spcBef>
                <a:spcPts val="310"/>
              </a:spcBef>
              <a:spcAft>
                <a:spcPts val="0"/>
              </a:spcAft>
              <a:buClr>
                <a:schemeClr val="dk1"/>
              </a:buClr>
              <a:buSzPts val="1550"/>
              <a:buNone/>
            </a:pPr>
            <a:r>
              <a:rPr lang="en-US" sz="1550">
                <a:solidFill>
                  <a:schemeClr val="dk1"/>
                </a:solidFill>
                <a:latin typeface="Times New Roman"/>
                <a:ea typeface="Times New Roman"/>
                <a:cs typeface="Times New Roman"/>
                <a:sym typeface="Times New Roman"/>
              </a:rPr>
              <a:t> </a:t>
            </a:r>
            <a:endParaRPr/>
          </a:p>
          <a:p>
            <a:pPr indent="0" lvl="0" marL="0" rtl="0" algn="l">
              <a:spcBef>
                <a:spcPts val="280"/>
              </a:spcBef>
              <a:spcAft>
                <a:spcPts val="0"/>
              </a:spcAft>
              <a:buClr>
                <a:schemeClr val="dk1"/>
              </a:buClr>
              <a:buSzPts val="1400"/>
              <a:buNone/>
            </a:pPr>
            <a:r>
              <a:rPr lang="en-US" sz="1400">
                <a:solidFill>
                  <a:schemeClr val="dk1"/>
                </a:solidFill>
                <a:latin typeface="Times New Roman"/>
                <a:ea typeface="Times New Roman"/>
                <a:cs typeface="Times New Roman"/>
                <a:sym typeface="Times New Roman"/>
              </a:rPr>
              <a:t>Letter from the Chair</a:t>
            </a:r>
            <a:endParaRPr/>
          </a:p>
          <a:p>
            <a:pPr indent="0" lvl="0" marL="0" rtl="0" algn="l">
              <a:spcBef>
                <a:spcPts val="280"/>
              </a:spcBef>
              <a:spcAft>
                <a:spcPts val="0"/>
              </a:spcAft>
              <a:buClr>
                <a:schemeClr val="dk1"/>
              </a:buClr>
              <a:buSzPts val="1400"/>
              <a:buNone/>
            </a:pPr>
            <a:r>
              <a:rPr lang="en-US" sz="1400">
                <a:solidFill>
                  <a:schemeClr val="dk1"/>
                </a:solidFill>
                <a:latin typeface="Times New Roman"/>
                <a:ea typeface="Times New Roman"/>
                <a:cs typeface="Times New Roman"/>
                <a:sym typeface="Times New Roman"/>
              </a:rPr>
              <a:t> </a:t>
            </a:r>
            <a:endParaRPr/>
          </a:p>
          <a:p>
            <a:pPr indent="0" lvl="0" marL="0" rtl="0" algn="l">
              <a:spcBef>
                <a:spcPts val="280"/>
              </a:spcBef>
              <a:spcAft>
                <a:spcPts val="0"/>
              </a:spcAft>
              <a:buClr>
                <a:schemeClr val="dk1"/>
              </a:buClr>
              <a:buSzPts val="1400"/>
              <a:buNone/>
            </a:pPr>
            <a:r>
              <a:rPr lang="en-US" sz="1400">
                <a:solidFill>
                  <a:schemeClr val="dk1"/>
                </a:solidFill>
                <a:latin typeface="Times New Roman"/>
                <a:ea typeface="Times New Roman"/>
                <a:cs typeface="Times New Roman"/>
                <a:sym typeface="Times New Roman"/>
              </a:rPr>
              <a:t>Introduction to the Committee</a:t>
            </a:r>
            <a:endParaRPr/>
          </a:p>
          <a:p>
            <a:pPr indent="0" lvl="0" marL="0" rtl="0" algn="l">
              <a:spcBef>
                <a:spcPts val="280"/>
              </a:spcBef>
              <a:spcAft>
                <a:spcPts val="0"/>
              </a:spcAft>
              <a:buClr>
                <a:schemeClr val="dk1"/>
              </a:buClr>
              <a:buSzPts val="1400"/>
              <a:buNone/>
            </a:pPr>
            <a:r>
              <a:rPr lang="en-US" sz="1400">
                <a:solidFill>
                  <a:schemeClr val="dk1"/>
                </a:solidFill>
                <a:latin typeface="Times New Roman"/>
                <a:ea typeface="Times New Roman"/>
                <a:cs typeface="Times New Roman"/>
                <a:sym typeface="Times New Roman"/>
              </a:rPr>
              <a:t> </a:t>
            </a:r>
            <a:endParaRPr/>
          </a:p>
          <a:p>
            <a:pPr indent="0" lvl="0" marL="0" rtl="0" algn="l">
              <a:spcBef>
                <a:spcPts val="280"/>
              </a:spcBef>
              <a:spcAft>
                <a:spcPts val="0"/>
              </a:spcAft>
              <a:buClr>
                <a:schemeClr val="dk1"/>
              </a:buClr>
              <a:buSzPts val="1400"/>
              <a:buNone/>
            </a:pPr>
            <a:r>
              <a:rPr lang="en-US" sz="1400">
                <a:solidFill>
                  <a:schemeClr val="dk1"/>
                </a:solidFill>
                <a:latin typeface="Times New Roman"/>
                <a:ea typeface="Times New Roman"/>
                <a:cs typeface="Times New Roman"/>
                <a:sym typeface="Times New Roman"/>
              </a:rPr>
              <a:t>Topic 1: </a:t>
            </a:r>
            <a:r>
              <a:rPr b="1" lang="en-US" sz="1400">
                <a:solidFill>
                  <a:schemeClr val="dk1"/>
                </a:solidFill>
                <a:latin typeface="Times New Roman"/>
                <a:ea typeface="Times New Roman"/>
                <a:cs typeface="Times New Roman"/>
                <a:sym typeface="Times New Roman"/>
              </a:rPr>
              <a:t>Tackling the Illegal Supply of Weapons and Arms to Non-State Actor</a:t>
            </a:r>
            <a:endParaRPr sz="1400"/>
          </a:p>
          <a:p>
            <a:pPr indent="0" lvl="0" marL="0" rtl="0" algn="l">
              <a:spcBef>
                <a:spcPts val="280"/>
              </a:spcBef>
              <a:spcAft>
                <a:spcPts val="0"/>
              </a:spcAft>
              <a:buClr>
                <a:schemeClr val="dk1"/>
              </a:buClr>
              <a:buSzPts val="1400"/>
              <a:buNone/>
            </a:pPr>
            <a:r>
              <a:rPr lang="en-US" sz="1400">
                <a:solidFill>
                  <a:schemeClr val="dk1"/>
                </a:solidFill>
                <a:latin typeface="Times New Roman"/>
                <a:ea typeface="Times New Roman"/>
                <a:cs typeface="Times New Roman"/>
                <a:sym typeface="Times New Roman"/>
              </a:rPr>
              <a:t>Introduction</a:t>
            </a:r>
            <a:endParaRPr/>
          </a:p>
          <a:p>
            <a:pPr indent="0" lvl="0" marL="0" rtl="0" algn="l">
              <a:spcBef>
                <a:spcPts val="280"/>
              </a:spcBef>
              <a:spcAft>
                <a:spcPts val="0"/>
              </a:spcAft>
              <a:buClr>
                <a:schemeClr val="dk1"/>
              </a:buClr>
              <a:buSzPts val="1400"/>
              <a:buNone/>
            </a:pPr>
            <a:r>
              <a:rPr lang="en-US" sz="1400">
                <a:solidFill>
                  <a:schemeClr val="dk1"/>
                </a:solidFill>
                <a:latin typeface="Times New Roman"/>
                <a:ea typeface="Times New Roman"/>
                <a:cs typeface="Times New Roman"/>
                <a:sym typeface="Times New Roman"/>
              </a:rPr>
              <a:t>Explanation of the Problem</a:t>
            </a:r>
            <a:endParaRPr/>
          </a:p>
          <a:p>
            <a:pPr indent="0" lvl="0" marL="0" rtl="0" algn="l">
              <a:spcBef>
                <a:spcPts val="280"/>
              </a:spcBef>
              <a:spcAft>
                <a:spcPts val="0"/>
              </a:spcAft>
              <a:buClr>
                <a:schemeClr val="dk1"/>
              </a:buClr>
              <a:buSzPts val="1400"/>
              <a:buNone/>
            </a:pPr>
            <a:r>
              <a:rPr lang="en-US" sz="1400">
                <a:solidFill>
                  <a:schemeClr val="dk1"/>
                </a:solidFill>
                <a:latin typeface="Times New Roman"/>
                <a:ea typeface="Times New Roman"/>
                <a:cs typeface="Times New Roman"/>
                <a:sym typeface="Times New Roman"/>
              </a:rPr>
              <a:t>Focus of the Debate</a:t>
            </a:r>
            <a:endParaRPr/>
          </a:p>
          <a:p>
            <a:pPr indent="0" lvl="0" marL="0" rtl="0" algn="l">
              <a:spcBef>
                <a:spcPts val="280"/>
              </a:spcBef>
              <a:spcAft>
                <a:spcPts val="0"/>
              </a:spcAft>
              <a:buClr>
                <a:schemeClr val="dk1"/>
              </a:buClr>
              <a:buSzPts val="1400"/>
              <a:buNone/>
            </a:pPr>
            <a:r>
              <a:rPr lang="en-US" sz="1400">
                <a:solidFill>
                  <a:schemeClr val="dk1"/>
                </a:solidFill>
                <a:latin typeface="Times New Roman"/>
                <a:ea typeface="Times New Roman"/>
                <a:cs typeface="Times New Roman"/>
                <a:sym typeface="Times New Roman"/>
              </a:rPr>
              <a:t>Questions to Consider</a:t>
            </a:r>
            <a:endParaRPr/>
          </a:p>
          <a:p>
            <a:pPr indent="0" lvl="0" marL="0" rtl="0" algn="l">
              <a:spcBef>
                <a:spcPts val="280"/>
              </a:spcBef>
              <a:spcAft>
                <a:spcPts val="0"/>
              </a:spcAft>
              <a:buClr>
                <a:schemeClr val="dk1"/>
              </a:buClr>
              <a:buSzPts val="1400"/>
              <a:buNone/>
            </a:pPr>
            <a:r>
              <a:rPr lang="en-US" sz="1400">
                <a:solidFill>
                  <a:schemeClr val="dk1"/>
                </a:solidFill>
                <a:latin typeface="Times New Roman"/>
                <a:ea typeface="Times New Roman"/>
                <a:cs typeface="Times New Roman"/>
                <a:sym typeface="Times New Roman"/>
              </a:rPr>
              <a:t>Recommended Readings</a:t>
            </a:r>
            <a:endParaRPr/>
          </a:p>
          <a:p>
            <a:pPr indent="0" lvl="0" marL="0" rtl="0" algn="l">
              <a:spcBef>
                <a:spcPts val="280"/>
              </a:spcBef>
              <a:spcAft>
                <a:spcPts val="0"/>
              </a:spcAft>
              <a:buClr>
                <a:schemeClr val="dk1"/>
              </a:buClr>
              <a:buSzPts val="1400"/>
              <a:buNone/>
            </a:pPr>
            <a:r>
              <a:rPr lang="en-US" sz="1400">
                <a:solidFill>
                  <a:schemeClr val="dk1"/>
                </a:solidFill>
                <a:latin typeface="Times New Roman"/>
                <a:ea typeface="Times New Roman"/>
                <a:cs typeface="Times New Roman"/>
                <a:sym typeface="Times New Roman"/>
              </a:rPr>
              <a:t>Bibliography</a:t>
            </a:r>
            <a:endParaRPr/>
          </a:p>
          <a:p>
            <a:pPr indent="0" lvl="0" marL="0" rtl="0" algn="l">
              <a:spcBef>
                <a:spcPts val="280"/>
              </a:spcBef>
              <a:spcAft>
                <a:spcPts val="0"/>
              </a:spcAft>
              <a:buClr>
                <a:schemeClr val="dk1"/>
              </a:buClr>
              <a:buSzPts val="1400"/>
              <a:buNone/>
            </a:pPr>
            <a:r>
              <a:rPr lang="en-US" sz="1400">
                <a:solidFill>
                  <a:schemeClr val="dk1"/>
                </a:solidFill>
                <a:latin typeface="Times New Roman"/>
                <a:ea typeface="Times New Roman"/>
                <a:cs typeface="Times New Roman"/>
                <a:sym typeface="Times New Roman"/>
              </a:rPr>
              <a:t> </a:t>
            </a:r>
            <a:endParaRPr/>
          </a:p>
          <a:p>
            <a:pPr indent="0" lvl="0" marL="0" rtl="0" algn="l">
              <a:spcBef>
                <a:spcPts val="280"/>
              </a:spcBef>
              <a:spcAft>
                <a:spcPts val="0"/>
              </a:spcAft>
              <a:buClr>
                <a:schemeClr val="dk1"/>
              </a:buClr>
              <a:buSzPts val="1400"/>
              <a:buNone/>
            </a:pPr>
            <a:r>
              <a:rPr lang="en-US" sz="1400">
                <a:solidFill>
                  <a:schemeClr val="dk1"/>
                </a:solidFill>
                <a:latin typeface="Times New Roman"/>
                <a:ea typeface="Times New Roman"/>
                <a:cs typeface="Times New Roman"/>
                <a:sym typeface="Times New Roman"/>
              </a:rPr>
              <a:t>Topic 2: </a:t>
            </a:r>
            <a:r>
              <a:rPr b="1" lang="en-US" sz="1400">
                <a:solidFill>
                  <a:schemeClr val="dk1"/>
                </a:solidFill>
                <a:latin typeface="Times New Roman"/>
                <a:ea typeface="Times New Roman"/>
                <a:cs typeface="Times New Roman"/>
                <a:sym typeface="Times New Roman"/>
              </a:rPr>
              <a:t>The Threat of Testing Nuclear Weapon Stockpiles</a:t>
            </a:r>
            <a:endParaRPr sz="2800"/>
          </a:p>
          <a:p>
            <a:pPr indent="0" lvl="0" marL="0" rtl="0" algn="l">
              <a:spcBef>
                <a:spcPts val="280"/>
              </a:spcBef>
              <a:spcAft>
                <a:spcPts val="0"/>
              </a:spcAft>
              <a:buClr>
                <a:schemeClr val="dk1"/>
              </a:buClr>
              <a:buSzPts val="1400"/>
              <a:buNone/>
            </a:pPr>
            <a:r>
              <a:rPr lang="en-US" sz="1400">
                <a:solidFill>
                  <a:schemeClr val="dk1"/>
                </a:solidFill>
                <a:latin typeface="Times New Roman"/>
                <a:ea typeface="Times New Roman"/>
                <a:cs typeface="Times New Roman"/>
                <a:sym typeface="Times New Roman"/>
              </a:rPr>
              <a:t>Introduction</a:t>
            </a:r>
            <a:endParaRPr/>
          </a:p>
          <a:p>
            <a:pPr indent="0" lvl="0" marL="0" rtl="0" algn="l">
              <a:spcBef>
                <a:spcPts val="280"/>
              </a:spcBef>
              <a:spcAft>
                <a:spcPts val="0"/>
              </a:spcAft>
              <a:buClr>
                <a:schemeClr val="dk1"/>
              </a:buClr>
              <a:buSzPts val="1400"/>
              <a:buNone/>
            </a:pPr>
            <a:r>
              <a:rPr lang="en-US" sz="1400">
                <a:solidFill>
                  <a:schemeClr val="dk1"/>
                </a:solidFill>
                <a:latin typeface="Times New Roman"/>
                <a:ea typeface="Times New Roman"/>
                <a:cs typeface="Times New Roman"/>
                <a:sym typeface="Times New Roman"/>
              </a:rPr>
              <a:t>Explanation of the Problem</a:t>
            </a:r>
            <a:endParaRPr/>
          </a:p>
          <a:p>
            <a:pPr indent="0" lvl="0" marL="0" rtl="0" algn="l">
              <a:spcBef>
                <a:spcPts val="280"/>
              </a:spcBef>
              <a:spcAft>
                <a:spcPts val="0"/>
              </a:spcAft>
              <a:buClr>
                <a:schemeClr val="dk1"/>
              </a:buClr>
              <a:buSzPts val="1400"/>
              <a:buNone/>
            </a:pPr>
            <a:r>
              <a:rPr lang="en-US" sz="1400">
                <a:solidFill>
                  <a:schemeClr val="dk1"/>
                </a:solidFill>
                <a:latin typeface="Times New Roman"/>
                <a:ea typeface="Times New Roman"/>
                <a:cs typeface="Times New Roman"/>
                <a:sym typeface="Times New Roman"/>
              </a:rPr>
              <a:t>Focus of the Debate</a:t>
            </a:r>
            <a:endParaRPr/>
          </a:p>
          <a:p>
            <a:pPr indent="0" lvl="0" marL="0" rtl="0" algn="l">
              <a:spcBef>
                <a:spcPts val="280"/>
              </a:spcBef>
              <a:spcAft>
                <a:spcPts val="0"/>
              </a:spcAft>
              <a:buClr>
                <a:schemeClr val="dk1"/>
              </a:buClr>
              <a:buSzPts val="1400"/>
              <a:buNone/>
            </a:pPr>
            <a:r>
              <a:rPr lang="en-US" sz="1400">
                <a:solidFill>
                  <a:schemeClr val="dk1"/>
                </a:solidFill>
                <a:latin typeface="Times New Roman"/>
                <a:ea typeface="Times New Roman"/>
                <a:cs typeface="Times New Roman"/>
                <a:sym typeface="Times New Roman"/>
              </a:rPr>
              <a:t>Questions to Consider</a:t>
            </a:r>
            <a:endParaRPr/>
          </a:p>
          <a:p>
            <a:pPr indent="0" lvl="0" marL="0" rtl="0" algn="l">
              <a:spcBef>
                <a:spcPts val="280"/>
              </a:spcBef>
              <a:spcAft>
                <a:spcPts val="0"/>
              </a:spcAft>
              <a:buClr>
                <a:schemeClr val="dk1"/>
              </a:buClr>
              <a:buSzPts val="1400"/>
              <a:buNone/>
            </a:pPr>
            <a:r>
              <a:rPr lang="en-US" sz="1400">
                <a:solidFill>
                  <a:schemeClr val="dk1"/>
                </a:solidFill>
                <a:latin typeface="Times New Roman"/>
                <a:ea typeface="Times New Roman"/>
                <a:cs typeface="Times New Roman"/>
                <a:sym typeface="Times New Roman"/>
              </a:rPr>
              <a:t>Recommended Readings</a:t>
            </a:r>
            <a:endParaRPr/>
          </a:p>
          <a:p>
            <a:pPr indent="0" lvl="0" marL="0" rtl="0" algn="l">
              <a:spcBef>
                <a:spcPts val="280"/>
              </a:spcBef>
              <a:spcAft>
                <a:spcPts val="0"/>
              </a:spcAft>
              <a:buClr>
                <a:schemeClr val="dk1"/>
              </a:buClr>
              <a:buSzPts val="1400"/>
              <a:buNone/>
            </a:pPr>
            <a:r>
              <a:rPr lang="en-US" sz="1400">
                <a:solidFill>
                  <a:schemeClr val="dk1"/>
                </a:solidFill>
                <a:latin typeface="Times New Roman"/>
                <a:ea typeface="Times New Roman"/>
                <a:cs typeface="Times New Roman"/>
                <a:sym typeface="Times New Roman"/>
              </a:rPr>
              <a:t>Bibliography</a:t>
            </a:r>
            <a:endParaRPr/>
          </a:p>
          <a:p>
            <a:pPr indent="0" lvl="0" marL="0" rtl="0" algn="ctr">
              <a:spcBef>
                <a:spcPts val="310"/>
              </a:spcBef>
              <a:spcAft>
                <a:spcPts val="0"/>
              </a:spcAft>
              <a:buClr>
                <a:srgbClr val="888888"/>
              </a:buClr>
              <a:buSzPts val="1550"/>
              <a:buNone/>
            </a:pPr>
            <a:r>
              <a:t/>
            </a:r>
            <a:endParaRPr sz="1550">
              <a:latin typeface="Times New Roman"/>
              <a:ea typeface="Times New Roman"/>
              <a:cs typeface="Times New Roman"/>
              <a:sym typeface="Times New Roman"/>
            </a:endParaRPr>
          </a:p>
        </p:txBody>
      </p:sp>
      <p:pic>
        <p:nvPicPr>
          <p:cNvPr descr="C:\Users\marlyn\Documents\WINMUN\WINMUN logo.png" id="100" name="Google Shape;100;p2"/>
          <p:cNvPicPr preferRelativeResize="0"/>
          <p:nvPr/>
        </p:nvPicPr>
        <p:blipFill rotWithShape="1">
          <a:blip r:embed="rId3">
            <a:alphaModFix/>
          </a:blip>
          <a:srcRect b="23994" l="3361" r="3886" t="21841"/>
          <a:stretch/>
        </p:blipFill>
        <p:spPr>
          <a:xfrm>
            <a:off x="7391400" y="609600"/>
            <a:ext cx="914400" cy="838200"/>
          </a:xfrm>
          <a:prstGeom prst="rect">
            <a:avLst/>
          </a:prstGeom>
          <a:noFill/>
          <a:ln>
            <a:noFill/>
          </a:ln>
        </p:spPr>
      </p:pic>
      <p:pic>
        <p:nvPicPr>
          <p:cNvPr descr="C:\Users\marlyn\Downloads\blue-border-md.png" id="101" name="Google Shape;101;p2"/>
          <p:cNvPicPr preferRelativeResize="0"/>
          <p:nvPr/>
        </p:nvPicPr>
        <p:blipFill rotWithShape="1">
          <a:blip r:embed="rId4">
            <a:alphaModFix/>
          </a:blip>
          <a:srcRect b="0" l="0" r="0" t="0"/>
          <a:stretch/>
        </p:blipFill>
        <p:spPr>
          <a:xfrm>
            <a:off x="2" y="0"/>
            <a:ext cx="1211263" cy="1211262"/>
          </a:xfrm>
          <a:prstGeom prst="rect">
            <a:avLst/>
          </a:prstGeom>
          <a:noFill/>
          <a:ln>
            <a:noFill/>
          </a:ln>
        </p:spPr>
      </p:pic>
      <p:pic>
        <p:nvPicPr>
          <p:cNvPr descr="C:\Users\marlyn\Downloads\blue-border-md.png" id="102" name="Google Shape;102;p2"/>
          <p:cNvPicPr preferRelativeResize="0"/>
          <p:nvPr/>
        </p:nvPicPr>
        <p:blipFill rotWithShape="1">
          <a:blip r:embed="rId4">
            <a:alphaModFix/>
          </a:blip>
          <a:srcRect b="0" l="0" r="0" t="0"/>
          <a:stretch/>
        </p:blipFill>
        <p:spPr>
          <a:xfrm rot="5400000">
            <a:off x="7932738" y="1"/>
            <a:ext cx="1211262" cy="1211263"/>
          </a:xfrm>
          <a:prstGeom prst="rect">
            <a:avLst/>
          </a:prstGeom>
          <a:noFill/>
          <a:ln>
            <a:noFill/>
          </a:ln>
        </p:spPr>
      </p:pic>
      <p:pic>
        <p:nvPicPr>
          <p:cNvPr descr="C:\Users\marlyn\Downloads\blue-border-md.png" id="103" name="Google Shape;103;p2"/>
          <p:cNvPicPr preferRelativeResize="0"/>
          <p:nvPr/>
        </p:nvPicPr>
        <p:blipFill rotWithShape="1">
          <a:blip r:embed="rId4">
            <a:alphaModFix/>
          </a:blip>
          <a:srcRect b="0" l="0" r="0" t="0"/>
          <a:stretch/>
        </p:blipFill>
        <p:spPr>
          <a:xfrm rot="-5400000">
            <a:off x="0" y="5638801"/>
            <a:ext cx="1211262" cy="1211263"/>
          </a:xfrm>
          <a:prstGeom prst="rect">
            <a:avLst/>
          </a:prstGeom>
          <a:noFill/>
          <a:ln>
            <a:noFill/>
          </a:ln>
        </p:spPr>
      </p:pic>
      <p:pic>
        <p:nvPicPr>
          <p:cNvPr descr="C:\Users\marlyn\Downloads\blue-border-md.png" id="104" name="Google Shape;104;p2"/>
          <p:cNvPicPr preferRelativeResize="0"/>
          <p:nvPr/>
        </p:nvPicPr>
        <p:blipFill rotWithShape="1">
          <a:blip r:embed="rId4">
            <a:alphaModFix/>
          </a:blip>
          <a:srcRect b="0" l="0" r="0" t="0"/>
          <a:stretch/>
        </p:blipFill>
        <p:spPr>
          <a:xfrm rot="10800000">
            <a:off x="7932739" y="5646738"/>
            <a:ext cx="1211263" cy="121126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3"/>
          <p:cNvSpPr txBox="1"/>
          <p:nvPr>
            <p:ph idx="1" type="subTitle"/>
          </p:nvPr>
        </p:nvSpPr>
        <p:spPr>
          <a:xfrm>
            <a:off x="304800" y="533400"/>
            <a:ext cx="8534400" cy="6324600"/>
          </a:xfrm>
          <a:prstGeom prst="rect">
            <a:avLst/>
          </a:prstGeom>
          <a:noFill/>
          <a:ln>
            <a:noFill/>
          </a:ln>
        </p:spPr>
        <p:txBody>
          <a:bodyPr anchorCtr="0" anchor="t" bIns="45700" lIns="91425" spcFirstLastPara="1" rIns="91425" wrap="square" tIns="45700">
            <a:normAutofit fontScale="92500" lnSpcReduction="10000"/>
          </a:bodyPr>
          <a:lstStyle/>
          <a:p>
            <a:pPr indent="0" lvl="0" marL="0" rtl="0" algn="ctr">
              <a:spcBef>
                <a:spcPts val="0"/>
              </a:spcBef>
              <a:spcAft>
                <a:spcPts val="0"/>
              </a:spcAft>
              <a:buClr>
                <a:schemeClr val="dk1"/>
              </a:buClr>
              <a:buSzPct val="100000"/>
              <a:buNone/>
            </a:pPr>
            <a:r>
              <a:rPr b="1" lang="en-US" sz="1800">
                <a:solidFill>
                  <a:schemeClr val="dk1"/>
                </a:solidFill>
                <a:latin typeface="Times New Roman"/>
                <a:ea typeface="Times New Roman"/>
                <a:cs typeface="Times New Roman"/>
                <a:sym typeface="Times New Roman"/>
              </a:rPr>
              <a:t>Letter From the Chair</a:t>
            </a:r>
            <a:endParaRPr b="1" sz="1800">
              <a:solidFill>
                <a:schemeClr val="dk1"/>
              </a:solidFill>
              <a:latin typeface="Times New Roman"/>
              <a:ea typeface="Times New Roman"/>
              <a:cs typeface="Times New Roman"/>
              <a:sym typeface="Times New Roman"/>
            </a:endParaRPr>
          </a:p>
          <a:p>
            <a:pPr indent="0" lvl="0" marL="0" rtl="0" algn="ctr">
              <a:spcBef>
                <a:spcPts val="0"/>
              </a:spcBef>
              <a:spcAft>
                <a:spcPts val="0"/>
              </a:spcAft>
              <a:buClr>
                <a:schemeClr val="dk1"/>
              </a:buClr>
              <a:buSzPct val="100000"/>
              <a:buNone/>
            </a:pPr>
            <a:r>
              <a:t/>
            </a:r>
            <a:endParaRPr b="1" sz="1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ct val="61111"/>
              <a:buFont typeface="Arial"/>
              <a:buNone/>
            </a:pPr>
            <a:r>
              <a:rPr lang="en-US" sz="1800">
                <a:solidFill>
                  <a:schemeClr val="dk1"/>
                </a:solidFill>
                <a:latin typeface="Times New Roman"/>
                <a:ea typeface="Times New Roman"/>
                <a:cs typeface="Times New Roman"/>
                <a:sym typeface="Times New Roman"/>
              </a:rPr>
              <a:t>We warmly welcome all delegates committed enough to open this background guide to the First</a:t>
            </a:r>
            <a:endParaRPr sz="1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ct val="61111"/>
              <a:buFont typeface="Arial"/>
              <a:buNone/>
            </a:pPr>
            <a:r>
              <a:rPr lang="en-US" sz="1800">
                <a:solidFill>
                  <a:schemeClr val="dk1"/>
                </a:solidFill>
                <a:latin typeface="Times New Roman"/>
                <a:ea typeface="Times New Roman"/>
                <a:cs typeface="Times New Roman"/>
                <a:sym typeface="Times New Roman"/>
              </a:rPr>
              <a:t>General Assembly. If you’re looking to be a walking encyclopedia of your country’s stance on</a:t>
            </a:r>
            <a:endParaRPr sz="1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ct val="61111"/>
              <a:buFont typeface="Arial"/>
              <a:buNone/>
            </a:pPr>
            <a:r>
              <a:rPr lang="en-US" sz="1800">
                <a:solidFill>
                  <a:schemeClr val="dk1"/>
                </a:solidFill>
                <a:latin typeface="Times New Roman"/>
                <a:ea typeface="Times New Roman"/>
                <a:cs typeface="Times New Roman"/>
                <a:sym typeface="Times New Roman"/>
              </a:rPr>
              <a:t>an issue, this is the perfect place to start with. If not, we still suggest you go through it to avoid</a:t>
            </a:r>
            <a:endParaRPr sz="1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ct val="61111"/>
              <a:buFont typeface="Arial"/>
              <a:buNone/>
            </a:pPr>
            <a:r>
              <a:rPr lang="en-US" sz="1800">
                <a:solidFill>
                  <a:schemeClr val="dk1"/>
                </a:solidFill>
                <a:latin typeface="Times New Roman"/>
                <a:ea typeface="Times New Roman"/>
                <a:cs typeface="Times New Roman"/>
                <a:sym typeface="Times New Roman"/>
              </a:rPr>
              <a:t>being overwhelmed by the former type of delegate in committee.</a:t>
            </a:r>
            <a:endParaRPr sz="1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ct val="61111"/>
              <a:buFont typeface="Arial"/>
              <a:buNone/>
            </a:pPr>
            <a:r>
              <a:rPr lang="en-US" sz="1800">
                <a:solidFill>
                  <a:schemeClr val="dk1"/>
                </a:solidFill>
                <a:latin typeface="Times New Roman"/>
                <a:ea typeface="Times New Roman"/>
                <a:cs typeface="Times New Roman"/>
                <a:sym typeface="Times New Roman"/>
              </a:rPr>
              <a:t>We are very excited to hear all your different ideas about two topics that have so much room for</a:t>
            </a:r>
            <a:endParaRPr sz="1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ct val="61111"/>
              <a:buFont typeface="Arial"/>
              <a:buNone/>
            </a:pPr>
            <a:r>
              <a:rPr lang="en-US" sz="1800">
                <a:solidFill>
                  <a:schemeClr val="dk1"/>
                </a:solidFill>
                <a:latin typeface="Times New Roman"/>
                <a:ea typeface="Times New Roman"/>
                <a:cs typeface="Times New Roman"/>
                <a:sym typeface="Times New Roman"/>
              </a:rPr>
              <a:t>discussion that, we are sure, despite all our best efforts, we will be wishing we had more time to</a:t>
            </a:r>
            <a:endParaRPr sz="1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ct val="61111"/>
              <a:buFont typeface="Arial"/>
              <a:buNone/>
            </a:pPr>
            <a:r>
              <a:rPr lang="en-US" sz="1800">
                <a:solidFill>
                  <a:schemeClr val="dk1"/>
                </a:solidFill>
                <a:latin typeface="Times New Roman"/>
                <a:ea typeface="Times New Roman"/>
                <a:cs typeface="Times New Roman"/>
                <a:sym typeface="Times New Roman"/>
              </a:rPr>
              <a:t>entertain. We urge you to recognize the importance of the debate we ought to have when we</a:t>
            </a:r>
            <a:endParaRPr sz="1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ct val="61111"/>
              <a:buFont typeface="Arial"/>
              <a:buNone/>
            </a:pPr>
            <a:r>
              <a:rPr lang="en-US" sz="1800">
                <a:solidFill>
                  <a:schemeClr val="dk1"/>
                </a:solidFill>
                <a:latin typeface="Times New Roman"/>
                <a:ea typeface="Times New Roman"/>
                <a:cs typeface="Times New Roman"/>
                <a:sym typeface="Times New Roman"/>
              </a:rPr>
              <a:t>meet, for which we are certain that you will walk out of the conference as more confident,</a:t>
            </a:r>
            <a:endParaRPr sz="1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ct val="61111"/>
              <a:buNone/>
            </a:pPr>
            <a:r>
              <a:rPr lang="en-US" sz="1800">
                <a:solidFill>
                  <a:schemeClr val="dk1"/>
                </a:solidFill>
                <a:latin typeface="Times New Roman"/>
                <a:ea typeface="Times New Roman"/>
                <a:cs typeface="Times New Roman"/>
                <a:sym typeface="Times New Roman"/>
              </a:rPr>
              <a:t>knowledgeable, diplomatic, and thoughtful individuals.</a:t>
            </a:r>
            <a:endParaRPr sz="1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ct val="61111"/>
              <a:buFont typeface="Arial"/>
              <a:buNone/>
            </a:pPr>
            <a:r>
              <a:t/>
            </a:r>
            <a:endParaRPr sz="1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ct val="61111"/>
              <a:buFont typeface="Arial"/>
              <a:buNone/>
            </a:pPr>
            <a:r>
              <a:rPr lang="en-US" sz="1800">
                <a:solidFill>
                  <a:schemeClr val="dk1"/>
                </a:solidFill>
                <a:latin typeface="Times New Roman"/>
                <a:ea typeface="Times New Roman"/>
                <a:cs typeface="Times New Roman"/>
                <a:sym typeface="Times New Roman"/>
              </a:rPr>
              <a:t>With that being said, we wish you luck with the research you’ll be doing in the next couple of</a:t>
            </a:r>
            <a:endParaRPr sz="1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ct val="61111"/>
              <a:buFont typeface="Arial"/>
              <a:buNone/>
            </a:pPr>
            <a:r>
              <a:rPr lang="en-US" sz="1800">
                <a:solidFill>
                  <a:schemeClr val="dk1"/>
                </a:solidFill>
                <a:latin typeface="Times New Roman"/>
                <a:ea typeface="Times New Roman"/>
                <a:cs typeface="Times New Roman"/>
                <a:sym typeface="Times New Roman"/>
              </a:rPr>
              <a:t>weeks and highly suggest that you don’t delay it to the end as it may lead to lots of unrequired</a:t>
            </a:r>
            <a:endParaRPr sz="1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ct val="61111"/>
              <a:buFont typeface="Arial"/>
              <a:buNone/>
            </a:pPr>
            <a:r>
              <a:rPr lang="en-US" sz="1800">
                <a:solidFill>
                  <a:schemeClr val="dk1"/>
                </a:solidFill>
                <a:latin typeface="Times New Roman"/>
                <a:ea typeface="Times New Roman"/>
                <a:cs typeface="Times New Roman"/>
                <a:sym typeface="Times New Roman"/>
              </a:rPr>
              <a:t>pressure. Having a calm and open mind, ample amount of research as well as willingness to</a:t>
            </a:r>
            <a:endParaRPr sz="1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ct val="61111"/>
              <a:buFont typeface="Arial"/>
              <a:buNone/>
            </a:pPr>
            <a:r>
              <a:rPr lang="en-US" sz="1800">
                <a:solidFill>
                  <a:schemeClr val="dk1"/>
                </a:solidFill>
                <a:latin typeface="Times New Roman"/>
                <a:ea typeface="Times New Roman"/>
                <a:cs typeface="Times New Roman"/>
                <a:sym typeface="Times New Roman"/>
              </a:rPr>
              <a:t>solve the problem at hand will definitely lead to a fruitful conference for everybody to enjoy,</a:t>
            </a:r>
            <a:endParaRPr sz="1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ct val="61111"/>
              <a:buFont typeface="Arial"/>
              <a:buNone/>
            </a:pPr>
            <a:r>
              <a:rPr lang="en-US" sz="1800">
                <a:solidFill>
                  <a:schemeClr val="dk1"/>
                </a:solidFill>
                <a:latin typeface="Times New Roman"/>
                <a:ea typeface="Times New Roman"/>
                <a:cs typeface="Times New Roman"/>
                <a:sym typeface="Times New Roman"/>
              </a:rPr>
              <a:t>with memories, and hopefully, new friends that will last a long time. We can’t wait to see you in</a:t>
            </a:r>
            <a:endParaRPr sz="1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ct val="61111"/>
              <a:buFont typeface="Arial"/>
              <a:buNone/>
            </a:pPr>
            <a:r>
              <a:rPr lang="en-US" sz="1800">
                <a:solidFill>
                  <a:schemeClr val="dk1"/>
                </a:solidFill>
                <a:latin typeface="Times New Roman"/>
                <a:ea typeface="Times New Roman"/>
                <a:cs typeface="Times New Roman"/>
                <a:sym typeface="Times New Roman"/>
              </a:rPr>
              <a:t>committee.</a:t>
            </a:r>
            <a:endParaRPr sz="1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ct val="61111"/>
              <a:buNone/>
            </a:pPr>
            <a:r>
              <a:t/>
            </a:r>
            <a:endParaRPr sz="1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ct val="61111"/>
              <a:buFont typeface="Arial"/>
              <a:buNone/>
            </a:pPr>
            <a:r>
              <a:rPr lang="en-US" sz="1800">
                <a:solidFill>
                  <a:schemeClr val="dk1"/>
                </a:solidFill>
                <a:latin typeface="Times New Roman"/>
                <a:ea typeface="Times New Roman"/>
                <a:cs typeface="Times New Roman"/>
                <a:sym typeface="Times New Roman"/>
              </a:rPr>
              <a:t>Thank you and regards,</a:t>
            </a:r>
            <a:endParaRPr sz="1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ct val="61111"/>
              <a:buFont typeface="Arial"/>
              <a:buNone/>
            </a:pPr>
            <a:r>
              <a:rPr lang="en-US" sz="1800">
                <a:solidFill>
                  <a:schemeClr val="dk1"/>
                </a:solidFill>
                <a:latin typeface="Times New Roman"/>
                <a:ea typeface="Times New Roman"/>
                <a:cs typeface="Times New Roman"/>
                <a:sym typeface="Times New Roman"/>
              </a:rPr>
              <a:t>Ayaan Iqbal, Digvijay Rajput, Ebrahim Aljabal┃Chair and Co-Chairs of DISEC</a:t>
            </a:r>
            <a:endParaRPr sz="18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100000"/>
              <a:buNone/>
            </a:pPr>
            <a:r>
              <a:t/>
            </a:r>
            <a:endParaRPr b="1" sz="1800">
              <a:solidFill>
                <a:schemeClr val="dk1"/>
              </a:solidFill>
              <a:latin typeface="Times New Roman"/>
              <a:ea typeface="Times New Roman"/>
              <a:cs typeface="Times New Roman"/>
              <a:sym typeface="Times New Roman"/>
            </a:endParaRPr>
          </a:p>
          <a:p>
            <a:pPr indent="0" lvl="0" marL="0" rtl="0" algn="l">
              <a:spcBef>
                <a:spcPts val="360"/>
              </a:spcBef>
              <a:spcAft>
                <a:spcPts val="0"/>
              </a:spcAft>
              <a:buClr>
                <a:schemeClr val="dk1"/>
              </a:buClr>
              <a:buSzPct val="100000"/>
              <a:buNone/>
            </a:pPr>
            <a:r>
              <a:rPr lang="en-US" sz="1800">
                <a:solidFill>
                  <a:schemeClr val="dk1"/>
                </a:solidFill>
                <a:latin typeface="Times New Roman"/>
                <a:ea typeface="Times New Roman"/>
                <a:cs typeface="Times New Roman"/>
                <a:sym typeface="Times New Roman"/>
              </a:rPr>
              <a:t> </a:t>
            </a:r>
            <a:endParaRPr/>
          </a:p>
        </p:txBody>
      </p:sp>
      <p:pic>
        <p:nvPicPr>
          <p:cNvPr descr="C:\Users\marlyn\Downloads\blue-border-md.png" id="111" name="Google Shape;111;p3"/>
          <p:cNvPicPr preferRelativeResize="0"/>
          <p:nvPr/>
        </p:nvPicPr>
        <p:blipFill rotWithShape="1">
          <a:blip r:embed="rId3">
            <a:alphaModFix/>
          </a:blip>
          <a:srcRect b="0" l="0" r="0" t="0"/>
          <a:stretch/>
        </p:blipFill>
        <p:spPr>
          <a:xfrm>
            <a:off x="2" y="0"/>
            <a:ext cx="1211263" cy="1211262"/>
          </a:xfrm>
          <a:prstGeom prst="rect">
            <a:avLst/>
          </a:prstGeom>
          <a:noFill/>
          <a:ln>
            <a:noFill/>
          </a:ln>
        </p:spPr>
      </p:pic>
      <p:pic>
        <p:nvPicPr>
          <p:cNvPr descr="C:\Users\marlyn\Downloads\blue-border-md.png" id="112" name="Google Shape;112;p3"/>
          <p:cNvPicPr preferRelativeResize="0"/>
          <p:nvPr/>
        </p:nvPicPr>
        <p:blipFill rotWithShape="1">
          <a:blip r:embed="rId3">
            <a:alphaModFix/>
          </a:blip>
          <a:srcRect b="0" l="0" r="0" t="0"/>
          <a:stretch/>
        </p:blipFill>
        <p:spPr>
          <a:xfrm rot="5400000">
            <a:off x="7932737" y="1"/>
            <a:ext cx="1211262" cy="1211263"/>
          </a:xfrm>
          <a:prstGeom prst="rect">
            <a:avLst/>
          </a:prstGeom>
          <a:noFill/>
          <a:ln>
            <a:noFill/>
          </a:ln>
        </p:spPr>
      </p:pic>
      <p:pic>
        <p:nvPicPr>
          <p:cNvPr descr="C:\Users\marlyn\Downloads\blue-border-md.png" id="113" name="Google Shape;113;p3"/>
          <p:cNvPicPr preferRelativeResize="0"/>
          <p:nvPr/>
        </p:nvPicPr>
        <p:blipFill rotWithShape="1">
          <a:blip r:embed="rId3">
            <a:alphaModFix/>
          </a:blip>
          <a:srcRect b="0" l="0" r="0" t="0"/>
          <a:stretch/>
        </p:blipFill>
        <p:spPr>
          <a:xfrm rot="-5400000">
            <a:off x="0" y="5646739"/>
            <a:ext cx="1211262" cy="1211263"/>
          </a:xfrm>
          <a:prstGeom prst="rect">
            <a:avLst/>
          </a:prstGeom>
          <a:noFill/>
          <a:ln>
            <a:noFill/>
          </a:ln>
        </p:spPr>
      </p:pic>
      <p:pic>
        <p:nvPicPr>
          <p:cNvPr descr="C:\Users\marlyn\Downloads\blue-border-md.png" id="114" name="Google Shape;114;p3"/>
          <p:cNvPicPr preferRelativeResize="0"/>
          <p:nvPr/>
        </p:nvPicPr>
        <p:blipFill rotWithShape="1">
          <a:blip r:embed="rId3">
            <a:alphaModFix/>
          </a:blip>
          <a:srcRect b="0" l="0" r="0" t="0"/>
          <a:stretch/>
        </p:blipFill>
        <p:spPr>
          <a:xfrm rot="10800000">
            <a:off x="7932739" y="5646738"/>
            <a:ext cx="1211263" cy="121126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g1c776884808_0_0"/>
          <p:cNvSpPr txBox="1"/>
          <p:nvPr>
            <p:ph idx="1" type="subTitle"/>
          </p:nvPr>
        </p:nvSpPr>
        <p:spPr>
          <a:xfrm>
            <a:off x="304800" y="533400"/>
            <a:ext cx="8534400" cy="6324600"/>
          </a:xfrm>
          <a:prstGeom prst="rect">
            <a:avLst/>
          </a:prstGeom>
          <a:noFill/>
          <a:ln>
            <a:noFill/>
          </a:ln>
        </p:spPr>
        <p:txBody>
          <a:bodyPr anchorCtr="0" anchor="t" bIns="45700" lIns="91425" spcFirstLastPara="1" rIns="91425" wrap="square" tIns="45700">
            <a:normAutofit lnSpcReduction="10000"/>
          </a:bodyPr>
          <a:lstStyle/>
          <a:p>
            <a:pPr indent="0" lvl="0" marL="0" rtl="0" algn="ctr">
              <a:spcBef>
                <a:spcPts val="0"/>
              </a:spcBef>
              <a:spcAft>
                <a:spcPts val="0"/>
              </a:spcAft>
              <a:buClr>
                <a:schemeClr val="dk1"/>
              </a:buClr>
              <a:buSzPts val="1800"/>
              <a:buNone/>
            </a:pPr>
            <a:r>
              <a:rPr b="1" lang="en-US" sz="1800">
                <a:solidFill>
                  <a:schemeClr val="dk1"/>
                </a:solidFill>
                <a:latin typeface="Times New Roman"/>
                <a:ea typeface="Times New Roman"/>
                <a:cs typeface="Times New Roman"/>
                <a:sym typeface="Times New Roman"/>
              </a:rPr>
              <a:t>INTRODUCTION TO THE COMMITTEE</a:t>
            </a:r>
            <a:endParaRPr b="1" sz="1800">
              <a:solidFill>
                <a:schemeClr val="dk1"/>
              </a:solidFill>
              <a:latin typeface="Times New Roman"/>
              <a:ea typeface="Times New Roman"/>
              <a:cs typeface="Times New Roman"/>
              <a:sym typeface="Times New Roman"/>
            </a:endParaRPr>
          </a:p>
          <a:p>
            <a:pPr indent="0" lvl="0" marL="0" rtl="0" algn="ctr">
              <a:spcBef>
                <a:spcPts val="0"/>
              </a:spcBef>
              <a:spcAft>
                <a:spcPts val="0"/>
              </a:spcAft>
              <a:buClr>
                <a:schemeClr val="dk1"/>
              </a:buClr>
              <a:buSzPts val="1800"/>
              <a:buNone/>
            </a:pPr>
            <a:r>
              <a:t/>
            </a:r>
            <a:endParaRPr b="1" sz="1800">
              <a:solidFill>
                <a:schemeClr val="dk1"/>
              </a:solidFill>
              <a:latin typeface="Times New Roman"/>
              <a:ea typeface="Times New Roman"/>
              <a:cs typeface="Times New Roman"/>
              <a:sym typeface="Times New Roman"/>
            </a:endParaRPr>
          </a:p>
          <a:p>
            <a:pPr indent="0" lvl="0" marL="0" rtl="0" algn="l">
              <a:spcBef>
                <a:spcPts val="360"/>
              </a:spcBef>
              <a:spcAft>
                <a:spcPts val="0"/>
              </a:spcAft>
              <a:buClr>
                <a:schemeClr val="dk1"/>
              </a:buClr>
              <a:buSzPts val="1800"/>
              <a:buNone/>
            </a:pPr>
            <a:r>
              <a:rPr lang="en-US" sz="1800">
                <a:solidFill>
                  <a:schemeClr val="dk1"/>
                </a:solidFill>
                <a:latin typeface="Times New Roman"/>
                <a:ea typeface="Times New Roman"/>
                <a:cs typeface="Times New Roman"/>
                <a:sym typeface="Times New Roman"/>
              </a:rPr>
              <a:t> After the conclusion of World War II, representatives from 50 countries gathered in San</a:t>
            </a:r>
            <a:endParaRPr sz="1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800">
                <a:solidFill>
                  <a:schemeClr val="dk1"/>
                </a:solidFill>
                <a:latin typeface="Times New Roman"/>
                <a:ea typeface="Times New Roman"/>
                <a:cs typeface="Times New Roman"/>
                <a:sym typeface="Times New Roman"/>
              </a:rPr>
              <a:t>Francisco, California, USA for two entire months in the hopes of creating an international</a:t>
            </a:r>
            <a:endParaRPr sz="1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800">
                <a:solidFill>
                  <a:schemeClr val="dk1"/>
                </a:solidFill>
                <a:latin typeface="Times New Roman"/>
                <a:ea typeface="Times New Roman"/>
                <a:cs typeface="Times New Roman"/>
                <a:sym typeface="Times New Roman"/>
              </a:rPr>
              <a:t>organization charged with preventing a future world war. Thus, the United Nations was born,</a:t>
            </a:r>
            <a:endParaRPr sz="1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800">
                <a:solidFill>
                  <a:schemeClr val="dk1"/>
                </a:solidFill>
                <a:latin typeface="Times New Roman"/>
                <a:ea typeface="Times New Roman"/>
                <a:cs typeface="Times New Roman"/>
                <a:sym typeface="Times New Roman"/>
              </a:rPr>
              <a:t>and with it, the Disarmament and International Security Committee (DISEC).</a:t>
            </a:r>
            <a:endParaRPr sz="1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800">
                <a:solidFill>
                  <a:schemeClr val="dk1"/>
                </a:solidFill>
                <a:latin typeface="Times New Roman"/>
                <a:ea typeface="Times New Roman"/>
                <a:cs typeface="Times New Roman"/>
                <a:sym typeface="Times New Roman"/>
              </a:rPr>
              <a:t>As the name suggests, GA First Committee takes into account all matters concerning</a:t>
            </a:r>
            <a:endParaRPr sz="1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800">
                <a:solidFill>
                  <a:schemeClr val="dk1"/>
                </a:solidFill>
                <a:latin typeface="Times New Roman"/>
                <a:ea typeface="Times New Roman"/>
                <a:cs typeface="Times New Roman"/>
                <a:sym typeface="Times New Roman"/>
              </a:rPr>
              <a:t>disarmament and international security. As such, it represents the UN&amp;#39;s normative centre of</a:t>
            </a:r>
            <a:endParaRPr sz="1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800">
                <a:solidFill>
                  <a:schemeClr val="dk1"/>
                </a:solidFill>
                <a:latin typeface="Times New Roman"/>
                <a:ea typeface="Times New Roman"/>
                <a:cs typeface="Times New Roman"/>
                <a:sym typeface="Times New Roman"/>
              </a:rPr>
              <a:t>gravity, and its key role in maintaining international peace and security can essentially be</a:t>
            </a:r>
            <a:endParaRPr sz="1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800">
                <a:solidFill>
                  <a:schemeClr val="dk1"/>
                </a:solidFill>
                <a:latin typeface="Times New Roman"/>
                <a:ea typeface="Times New Roman"/>
                <a:cs typeface="Times New Roman"/>
                <a:sym typeface="Times New Roman"/>
              </a:rPr>
              <a:t>summarized in three main aspects: a generator of ideas, a place for international debate, and the</a:t>
            </a:r>
            <a:endParaRPr sz="1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800">
                <a:solidFill>
                  <a:schemeClr val="dk1"/>
                </a:solidFill>
                <a:latin typeface="Times New Roman"/>
                <a:ea typeface="Times New Roman"/>
                <a:cs typeface="Times New Roman"/>
                <a:sym typeface="Times New Roman"/>
              </a:rPr>
              <a:t>recommendation of new concepts or practices.</a:t>
            </a:r>
            <a:endParaRPr sz="1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800">
                <a:solidFill>
                  <a:schemeClr val="dk1"/>
                </a:solidFill>
                <a:latin typeface="Times New Roman"/>
                <a:ea typeface="Times New Roman"/>
                <a:cs typeface="Times New Roman"/>
                <a:sym typeface="Times New Roman"/>
              </a:rPr>
              <a:t>The GA’s mandate is set out in Chapter IV of the United Nations Charter (1945); Article 11</a:t>
            </a:r>
            <a:endParaRPr sz="1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800">
                <a:solidFill>
                  <a:schemeClr val="dk1"/>
                </a:solidFill>
                <a:latin typeface="Times New Roman"/>
                <a:ea typeface="Times New Roman"/>
                <a:cs typeface="Times New Roman"/>
                <a:sym typeface="Times New Roman"/>
              </a:rPr>
              <a:t>commands the GA to address issues of international peace and security and, in particular,</a:t>
            </a:r>
            <a:endParaRPr sz="1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800">
                <a:solidFill>
                  <a:schemeClr val="dk1"/>
                </a:solidFill>
                <a:latin typeface="Times New Roman"/>
                <a:ea typeface="Times New Roman"/>
                <a:cs typeface="Times New Roman"/>
                <a:sym typeface="Times New Roman"/>
              </a:rPr>
              <a:t>disarmament. It is s a standard-setter and a pipe for ideas that can be via dialogue and debate</a:t>
            </a:r>
            <a:endParaRPr sz="1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800">
                <a:solidFill>
                  <a:schemeClr val="dk1"/>
                </a:solidFill>
                <a:latin typeface="Times New Roman"/>
                <a:ea typeface="Times New Roman"/>
                <a:cs typeface="Times New Roman"/>
                <a:sym typeface="Times New Roman"/>
              </a:rPr>
              <a:t>become the catalyst of new policies and common norms.</a:t>
            </a:r>
            <a:endParaRPr sz="1800">
              <a:solidFill>
                <a:schemeClr val="dk1"/>
              </a:solidFill>
              <a:latin typeface="Times New Roman"/>
              <a:ea typeface="Times New Roman"/>
              <a:cs typeface="Times New Roman"/>
              <a:sym typeface="Times New Roman"/>
            </a:endParaRPr>
          </a:p>
          <a:p>
            <a:pPr indent="0" lvl="0" marL="0" rtl="0" algn="l">
              <a:spcBef>
                <a:spcPts val="360"/>
              </a:spcBef>
              <a:spcAft>
                <a:spcPts val="0"/>
              </a:spcAft>
              <a:buClr>
                <a:schemeClr val="dk1"/>
              </a:buClr>
              <a:buSzPts val="1800"/>
              <a:buNone/>
            </a:pPr>
            <a:r>
              <a:t/>
            </a:r>
            <a:endParaRPr sz="1800">
              <a:solidFill>
                <a:schemeClr val="dk1"/>
              </a:solidFill>
              <a:latin typeface="Times New Roman"/>
              <a:ea typeface="Times New Roman"/>
              <a:cs typeface="Times New Roman"/>
              <a:sym typeface="Times New Roman"/>
            </a:endParaRPr>
          </a:p>
        </p:txBody>
      </p:sp>
      <p:pic>
        <p:nvPicPr>
          <p:cNvPr descr="C:\Users\marlyn\Downloads\blue-border-md.png" id="121" name="Google Shape;121;g1c776884808_0_0"/>
          <p:cNvPicPr preferRelativeResize="0"/>
          <p:nvPr/>
        </p:nvPicPr>
        <p:blipFill rotWithShape="1">
          <a:blip r:embed="rId3">
            <a:alphaModFix/>
          </a:blip>
          <a:srcRect b="0" l="0" r="0" t="0"/>
          <a:stretch/>
        </p:blipFill>
        <p:spPr>
          <a:xfrm>
            <a:off x="2" y="0"/>
            <a:ext cx="1211263" cy="1211262"/>
          </a:xfrm>
          <a:prstGeom prst="rect">
            <a:avLst/>
          </a:prstGeom>
          <a:noFill/>
          <a:ln>
            <a:noFill/>
          </a:ln>
        </p:spPr>
      </p:pic>
      <p:pic>
        <p:nvPicPr>
          <p:cNvPr descr="C:\Users\marlyn\Downloads\blue-border-md.png" id="122" name="Google Shape;122;g1c776884808_0_0"/>
          <p:cNvPicPr preferRelativeResize="0"/>
          <p:nvPr/>
        </p:nvPicPr>
        <p:blipFill rotWithShape="1">
          <a:blip r:embed="rId3">
            <a:alphaModFix/>
          </a:blip>
          <a:srcRect b="0" l="0" r="0" t="0"/>
          <a:stretch/>
        </p:blipFill>
        <p:spPr>
          <a:xfrm rot="5400000">
            <a:off x="7932737" y="1"/>
            <a:ext cx="1211262" cy="1211263"/>
          </a:xfrm>
          <a:prstGeom prst="rect">
            <a:avLst/>
          </a:prstGeom>
          <a:noFill/>
          <a:ln>
            <a:noFill/>
          </a:ln>
        </p:spPr>
      </p:pic>
      <p:pic>
        <p:nvPicPr>
          <p:cNvPr descr="C:\Users\marlyn\Downloads\blue-border-md.png" id="123" name="Google Shape;123;g1c776884808_0_0"/>
          <p:cNvPicPr preferRelativeResize="0"/>
          <p:nvPr/>
        </p:nvPicPr>
        <p:blipFill rotWithShape="1">
          <a:blip r:embed="rId3">
            <a:alphaModFix/>
          </a:blip>
          <a:srcRect b="0" l="0" r="0" t="0"/>
          <a:stretch/>
        </p:blipFill>
        <p:spPr>
          <a:xfrm rot="-5400000">
            <a:off x="0" y="5646739"/>
            <a:ext cx="1211262" cy="1211263"/>
          </a:xfrm>
          <a:prstGeom prst="rect">
            <a:avLst/>
          </a:prstGeom>
          <a:noFill/>
          <a:ln>
            <a:noFill/>
          </a:ln>
        </p:spPr>
      </p:pic>
      <p:pic>
        <p:nvPicPr>
          <p:cNvPr descr="C:\Users\marlyn\Downloads\blue-border-md.png" id="124" name="Google Shape;124;g1c776884808_0_0"/>
          <p:cNvPicPr preferRelativeResize="0"/>
          <p:nvPr/>
        </p:nvPicPr>
        <p:blipFill rotWithShape="1">
          <a:blip r:embed="rId3">
            <a:alphaModFix/>
          </a:blip>
          <a:srcRect b="0" l="0" r="0" t="0"/>
          <a:stretch/>
        </p:blipFill>
        <p:spPr>
          <a:xfrm rot="10800000">
            <a:off x="7932739" y="5646738"/>
            <a:ext cx="1211263" cy="1211262"/>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4"/>
          <p:cNvSpPr txBox="1"/>
          <p:nvPr>
            <p:ph idx="1" type="subTitle"/>
          </p:nvPr>
        </p:nvSpPr>
        <p:spPr>
          <a:xfrm>
            <a:off x="229250" y="279725"/>
            <a:ext cx="8785800" cy="59139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800"/>
              <a:buNone/>
            </a:pPr>
            <a:r>
              <a:rPr b="1" lang="en-US" sz="1800">
                <a:solidFill>
                  <a:schemeClr val="dk1"/>
                </a:solidFill>
                <a:latin typeface="Times New Roman"/>
                <a:ea typeface="Times New Roman"/>
                <a:cs typeface="Times New Roman"/>
                <a:sym typeface="Times New Roman"/>
              </a:rPr>
              <a:t>Committee: General Assembly 1 (DISEC)</a:t>
            </a:r>
            <a:endParaRPr sz="1800">
              <a:solidFill>
                <a:schemeClr val="dk1"/>
              </a:solidFill>
              <a:latin typeface="Times New Roman"/>
              <a:ea typeface="Times New Roman"/>
              <a:cs typeface="Times New Roman"/>
              <a:sym typeface="Times New Roman"/>
            </a:endParaRPr>
          </a:p>
          <a:p>
            <a:pPr indent="0" lvl="0" marL="0" rtl="0" algn="l">
              <a:spcBef>
                <a:spcPts val="360"/>
              </a:spcBef>
              <a:spcAft>
                <a:spcPts val="0"/>
              </a:spcAft>
              <a:buClr>
                <a:schemeClr val="dk1"/>
              </a:buClr>
              <a:buSzPts val="1800"/>
              <a:buNone/>
            </a:pPr>
            <a:r>
              <a:rPr b="1" lang="en-US" sz="1800">
                <a:solidFill>
                  <a:schemeClr val="dk1"/>
                </a:solidFill>
                <a:latin typeface="Times New Roman"/>
                <a:ea typeface="Times New Roman"/>
                <a:cs typeface="Times New Roman"/>
                <a:sym typeface="Times New Roman"/>
              </a:rPr>
              <a:t>Topic: Tackling the Illegal Supply of Weapons and Arms to Non-State Actors</a:t>
            </a:r>
            <a:endParaRPr sz="1800">
              <a:solidFill>
                <a:schemeClr val="dk1"/>
              </a:solidFill>
              <a:latin typeface="Times New Roman"/>
              <a:ea typeface="Times New Roman"/>
              <a:cs typeface="Times New Roman"/>
              <a:sym typeface="Times New Roman"/>
            </a:endParaRPr>
          </a:p>
          <a:p>
            <a:pPr indent="0" lvl="0" marL="0" rtl="0" algn="l">
              <a:spcBef>
                <a:spcPts val="360"/>
              </a:spcBef>
              <a:spcAft>
                <a:spcPts val="0"/>
              </a:spcAft>
              <a:buClr>
                <a:schemeClr val="dk1"/>
              </a:buClr>
              <a:buSzPts val="1800"/>
              <a:buNone/>
            </a:pPr>
            <a:r>
              <a:rPr b="1" lang="en-US" sz="1800">
                <a:solidFill>
                  <a:schemeClr val="dk1"/>
                </a:solidFill>
                <a:latin typeface="Times New Roman"/>
                <a:ea typeface="Times New Roman"/>
                <a:cs typeface="Times New Roman"/>
                <a:sym typeface="Times New Roman"/>
              </a:rPr>
              <a:t>Author: Ayaan Iqbal, Digvijay Rajput, Ebrahim Aljabal</a:t>
            </a:r>
            <a:endParaRPr sz="1800">
              <a:solidFill>
                <a:schemeClr val="dk1"/>
              </a:solidFill>
              <a:latin typeface="Times New Roman"/>
              <a:ea typeface="Times New Roman"/>
              <a:cs typeface="Times New Roman"/>
              <a:sym typeface="Times New Roman"/>
            </a:endParaRPr>
          </a:p>
          <a:p>
            <a:pPr indent="0" lvl="0" marL="0" rtl="0" algn="ctr">
              <a:spcBef>
                <a:spcPts val="360"/>
              </a:spcBef>
              <a:spcAft>
                <a:spcPts val="0"/>
              </a:spcAft>
              <a:buClr>
                <a:srgbClr val="00B0F0"/>
              </a:buClr>
              <a:buSzPts val="1800"/>
              <a:buNone/>
            </a:pPr>
            <a:r>
              <a:rPr b="1" lang="en-US" sz="1800">
                <a:solidFill>
                  <a:srgbClr val="00B0F0"/>
                </a:solidFill>
                <a:latin typeface="Times New Roman"/>
                <a:ea typeface="Times New Roman"/>
                <a:cs typeface="Times New Roman"/>
                <a:sym typeface="Times New Roman"/>
              </a:rPr>
              <a:t>Introduction</a:t>
            </a:r>
            <a:endParaRPr sz="1800">
              <a:solidFill>
                <a:srgbClr val="00B0F0"/>
              </a:solidFill>
              <a:latin typeface="Times New Roman"/>
              <a:ea typeface="Times New Roman"/>
              <a:cs typeface="Times New Roman"/>
              <a:sym typeface="Times New Roman"/>
            </a:endParaRPr>
          </a:p>
          <a:p>
            <a:pPr indent="0" lvl="0" marL="0" rtl="0" algn="l">
              <a:spcBef>
                <a:spcPts val="360"/>
              </a:spcBef>
              <a:spcAft>
                <a:spcPts val="0"/>
              </a:spcAft>
              <a:buClr>
                <a:schemeClr val="dk1"/>
              </a:buClr>
              <a:buSzPts val="1800"/>
              <a:buNone/>
            </a:pPr>
            <a:r>
              <a:rPr lang="en-US" sz="1500">
                <a:solidFill>
                  <a:schemeClr val="dk1"/>
                </a:solidFill>
                <a:latin typeface="Times New Roman"/>
                <a:ea typeface="Times New Roman"/>
                <a:cs typeface="Times New Roman"/>
                <a:sym typeface="Times New Roman"/>
              </a:rPr>
              <a:t>DISEC’s involvement on the issue of disarmament can be traced back to the 1980s.</a:t>
            </a:r>
            <a:endParaRPr sz="15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500">
                <a:solidFill>
                  <a:schemeClr val="dk1"/>
                </a:solidFill>
                <a:latin typeface="Times New Roman"/>
                <a:ea typeface="Times New Roman"/>
                <a:cs typeface="Times New Roman"/>
                <a:sym typeface="Times New Roman"/>
              </a:rPr>
              <a:t>Having said that, there is still work being done to build upon the groundwork that was laid</a:t>
            </a:r>
            <a:endParaRPr sz="15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500">
                <a:solidFill>
                  <a:schemeClr val="dk1"/>
                </a:solidFill>
                <a:latin typeface="Times New Roman"/>
                <a:ea typeface="Times New Roman"/>
                <a:cs typeface="Times New Roman"/>
                <a:sym typeface="Times New Roman"/>
              </a:rPr>
              <a:t>approximately 40 years prior. Such is the magnitude and complexity of Illegal weapon</a:t>
            </a:r>
            <a:endParaRPr sz="15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None/>
            </a:pPr>
            <a:r>
              <a:rPr lang="en-US" sz="1500">
                <a:solidFill>
                  <a:schemeClr val="dk1"/>
                </a:solidFill>
                <a:latin typeface="Times New Roman"/>
                <a:ea typeface="Times New Roman"/>
                <a:cs typeface="Times New Roman"/>
                <a:sym typeface="Times New Roman"/>
              </a:rPr>
              <a:t>trafficking, with nations consulting the international stage, desperately seeking solutions to make this yesterday’s problem.</a:t>
            </a:r>
            <a:endParaRPr sz="15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t/>
            </a:r>
            <a:endParaRPr sz="15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None/>
            </a:pPr>
            <a:r>
              <a:rPr lang="en-US" sz="1500">
                <a:solidFill>
                  <a:schemeClr val="dk1"/>
                </a:solidFill>
                <a:latin typeface="Times New Roman"/>
                <a:ea typeface="Times New Roman"/>
                <a:cs typeface="Times New Roman"/>
                <a:sym typeface="Times New Roman"/>
              </a:rPr>
              <a:t>When we use history as a witness, it is evident that political violence has been </a:t>
            </a:r>
            <a:r>
              <a:rPr lang="en-US" sz="1500">
                <a:solidFill>
                  <a:schemeClr val="dk1"/>
                </a:solidFill>
                <a:latin typeface="Times New Roman"/>
                <a:ea typeface="Times New Roman"/>
                <a:cs typeface="Times New Roman"/>
                <a:sym typeface="Times New Roman"/>
              </a:rPr>
              <a:t>fundamental</a:t>
            </a:r>
            <a:r>
              <a:rPr lang="en-US" sz="1500">
                <a:solidFill>
                  <a:schemeClr val="dk1"/>
                </a:solidFill>
                <a:latin typeface="Times New Roman"/>
                <a:ea typeface="Times New Roman"/>
                <a:cs typeface="Times New Roman"/>
                <a:sym typeface="Times New Roman"/>
              </a:rPr>
              <a:t> to the structure and behaviour of society. Post French Revolution, we’ve grown accustomed to seeing parties manipulate public perception with the help of radical tactics. To aid their </a:t>
            </a:r>
            <a:r>
              <a:rPr lang="en-US" sz="1500">
                <a:solidFill>
                  <a:schemeClr val="dk1"/>
                </a:solidFill>
                <a:latin typeface="Times New Roman"/>
                <a:ea typeface="Times New Roman"/>
                <a:cs typeface="Times New Roman"/>
                <a:sym typeface="Times New Roman"/>
              </a:rPr>
              <a:t>guillotines</a:t>
            </a:r>
            <a:r>
              <a:rPr lang="en-US" sz="1500">
                <a:solidFill>
                  <a:schemeClr val="dk1"/>
                </a:solidFill>
                <a:latin typeface="Times New Roman"/>
                <a:ea typeface="Times New Roman"/>
                <a:cs typeface="Times New Roman"/>
                <a:sym typeface="Times New Roman"/>
              </a:rPr>
              <a:t>, buildings were bombed, political figures were forced to breathe their last and bloody revolutions were carried out, among other creative forms of violence. Whatever their choice of revolt was, it probably wouldn’t been difficult to carry out with access to large amounts of weaponry.</a:t>
            </a:r>
            <a:endParaRPr sz="15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t/>
            </a:r>
            <a:endParaRPr sz="15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500">
                <a:solidFill>
                  <a:schemeClr val="dk1"/>
                </a:solidFill>
                <a:latin typeface="Times New Roman"/>
                <a:ea typeface="Times New Roman"/>
                <a:cs typeface="Times New Roman"/>
                <a:sym typeface="Times New Roman"/>
              </a:rPr>
              <a:t>Understanding the idea explained above allows us to put the role of arms dealers into perspective. The commodity they really sell is power - power to sell an idea, the power to back a regime and the power to challenge the status quo - all while pocketing revenues larger that the Gross Domestic Product (GDP) of a few countries. It is a ruthless industry, headed by men </a:t>
            </a:r>
            <a:r>
              <a:rPr lang="en-US" sz="1500">
                <a:solidFill>
                  <a:schemeClr val="dk1"/>
                </a:solidFill>
                <a:latin typeface="Times New Roman"/>
                <a:ea typeface="Times New Roman"/>
                <a:cs typeface="Times New Roman"/>
                <a:sym typeface="Times New Roman"/>
              </a:rPr>
              <a:t>indiscriminate</a:t>
            </a:r>
            <a:r>
              <a:rPr lang="en-US" sz="1500">
                <a:solidFill>
                  <a:schemeClr val="dk1"/>
                </a:solidFill>
                <a:latin typeface="Times New Roman"/>
                <a:ea typeface="Times New Roman"/>
                <a:cs typeface="Times New Roman"/>
                <a:sym typeface="Times New Roman"/>
              </a:rPr>
              <a:t> in their </a:t>
            </a:r>
            <a:r>
              <a:rPr lang="en-US" sz="1500">
                <a:solidFill>
                  <a:schemeClr val="dk1"/>
                </a:solidFill>
                <a:latin typeface="Times New Roman"/>
                <a:ea typeface="Times New Roman"/>
                <a:cs typeface="Times New Roman"/>
                <a:sym typeface="Times New Roman"/>
              </a:rPr>
              <a:t>business</a:t>
            </a:r>
            <a:r>
              <a:rPr lang="en-US" sz="1500">
                <a:solidFill>
                  <a:schemeClr val="dk1"/>
                </a:solidFill>
                <a:latin typeface="Times New Roman"/>
                <a:ea typeface="Times New Roman"/>
                <a:cs typeface="Times New Roman"/>
                <a:sym typeface="Times New Roman"/>
              </a:rPr>
              <a:t> model. They could back the oppressed, then the oppressor, or both sides if the asking price is met. Profit incentive beats public welfare </a:t>
            </a:r>
            <a:r>
              <a:rPr lang="en-US" sz="1500">
                <a:solidFill>
                  <a:schemeClr val="dk1"/>
                </a:solidFill>
                <a:latin typeface="Times New Roman"/>
                <a:ea typeface="Times New Roman"/>
                <a:cs typeface="Times New Roman"/>
                <a:sym typeface="Times New Roman"/>
              </a:rPr>
              <a:t>every time</a:t>
            </a:r>
            <a:r>
              <a:rPr lang="en-US" sz="1500">
                <a:solidFill>
                  <a:schemeClr val="dk1"/>
                </a:solidFill>
                <a:latin typeface="Times New Roman"/>
                <a:ea typeface="Times New Roman"/>
                <a:cs typeface="Times New Roman"/>
                <a:sym typeface="Times New Roman"/>
              </a:rPr>
              <a:t> an opportunity comes by, be it a violent coup, armed junta or terrorist plot.</a:t>
            </a:r>
            <a:endParaRPr sz="1500">
              <a:solidFill>
                <a:schemeClr val="dk1"/>
              </a:solidFill>
              <a:latin typeface="Times New Roman"/>
              <a:ea typeface="Times New Roman"/>
              <a:cs typeface="Times New Roman"/>
              <a:sym typeface="Times New Roman"/>
            </a:endParaRPr>
          </a:p>
          <a:p>
            <a:pPr indent="0" lvl="0" marL="0" rtl="0" algn="l">
              <a:spcBef>
                <a:spcPts val="360"/>
              </a:spcBef>
              <a:spcAft>
                <a:spcPts val="0"/>
              </a:spcAft>
              <a:buClr>
                <a:schemeClr val="dk1"/>
              </a:buClr>
              <a:buSzPts val="1800"/>
              <a:buNone/>
            </a:pPr>
            <a:r>
              <a:t/>
            </a:r>
            <a:endParaRPr sz="1800">
              <a:solidFill>
                <a:schemeClr val="dk1"/>
              </a:solidFill>
              <a:latin typeface="Times New Roman"/>
              <a:ea typeface="Times New Roman"/>
              <a:cs typeface="Times New Roman"/>
              <a:sym typeface="Times New Roman"/>
            </a:endParaRPr>
          </a:p>
          <a:p>
            <a:pPr indent="0" lvl="0" marL="0" rtl="0" algn="ctr">
              <a:spcBef>
                <a:spcPts val="240"/>
              </a:spcBef>
              <a:spcAft>
                <a:spcPts val="0"/>
              </a:spcAft>
              <a:buClr>
                <a:schemeClr val="dk1"/>
              </a:buClr>
              <a:buSzPts val="1200"/>
              <a:buNone/>
            </a:pPr>
            <a:r>
              <a:rPr lang="en-US" sz="1200">
                <a:solidFill>
                  <a:schemeClr val="dk1"/>
                </a:solidFill>
                <a:latin typeface="Times New Roman"/>
                <a:ea typeface="Times New Roman"/>
                <a:cs typeface="Times New Roman"/>
                <a:sym typeface="Times New Roman"/>
              </a:rPr>
              <a:t> </a:t>
            </a:r>
            <a:endParaRPr/>
          </a:p>
        </p:txBody>
      </p:sp>
      <p:pic>
        <p:nvPicPr>
          <p:cNvPr descr="C:\Users\marlyn\Downloads\blue-border-md.png" id="131" name="Google Shape;131;p4"/>
          <p:cNvPicPr preferRelativeResize="0"/>
          <p:nvPr/>
        </p:nvPicPr>
        <p:blipFill rotWithShape="1">
          <a:blip r:embed="rId3">
            <a:alphaModFix/>
          </a:blip>
          <a:srcRect b="0" l="0" r="0" t="0"/>
          <a:stretch/>
        </p:blipFill>
        <p:spPr>
          <a:xfrm>
            <a:off x="2" y="0"/>
            <a:ext cx="1066799" cy="1211262"/>
          </a:xfrm>
          <a:prstGeom prst="rect">
            <a:avLst/>
          </a:prstGeom>
          <a:noFill/>
          <a:ln>
            <a:noFill/>
          </a:ln>
        </p:spPr>
      </p:pic>
      <p:pic>
        <p:nvPicPr>
          <p:cNvPr descr="C:\Users\marlyn\Downloads\blue-border-md.png" id="132" name="Google Shape;132;p4"/>
          <p:cNvPicPr preferRelativeResize="0"/>
          <p:nvPr/>
        </p:nvPicPr>
        <p:blipFill rotWithShape="1">
          <a:blip r:embed="rId3">
            <a:alphaModFix/>
          </a:blip>
          <a:srcRect b="0" l="0" r="0" t="0"/>
          <a:stretch/>
        </p:blipFill>
        <p:spPr>
          <a:xfrm rot="5400000">
            <a:off x="7932738" y="1"/>
            <a:ext cx="1211262" cy="1211263"/>
          </a:xfrm>
          <a:prstGeom prst="rect">
            <a:avLst/>
          </a:prstGeom>
          <a:noFill/>
          <a:ln>
            <a:noFill/>
          </a:ln>
        </p:spPr>
      </p:pic>
      <p:pic>
        <p:nvPicPr>
          <p:cNvPr descr="C:\Users\marlyn\Downloads\blue-border-md.png" id="133" name="Google Shape;133;p4"/>
          <p:cNvPicPr preferRelativeResize="0"/>
          <p:nvPr/>
        </p:nvPicPr>
        <p:blipFill rotWithShape="1">
          <a:blip r:embed="rId3">
            <a:alphaModFix/>
          </a:blip>
          <a:srcRect b="0" l="0" r="0" t="0"/>
          <a:stretch/>
        </p:blipFill>
        <p:spPr>
          <a:xfrm rot="-5400000">
            <a:off x="-186531" y="5833270"/>
            <a:ext cx="1211262" cy="838200"/>
          </a:xfrm>
          <a:prstGeom prst="rect">
            <a:avLst/>
          </a:prstGeom>
          <a:noFill/>
          <a:ln>
            <a:noFill/>
          </a:ln>
        </p:spPr>
      </p:pic>
      <p:pic>
        <p:nvPicPr>
          <p:cNvPr descr="C:\Users\marlyn\Downloads\blue-border-md.png" id="134" name="Google Shape;134;p4"/>
          <p:cNvPicPr preferRelativeResize="0"/>
          <p:nvPr/>
        </p:nvPicPr>
        <p:blipFill rotWithShape="1">
          <a:blip r:embed="rId3">
            <a:alphaModFix/>
          </a:blip>
          <a:srcRect b="0" l="0" r="0" t="0"/>
          <a:stretch/>
        </p:blipFill>
        <p:spPr>
          <a:xfrm rot="10800000">
            <a:off x="7932739" y="5646738"/>
            <a:ext cx="1211263" cy="121126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5"/>
          <p:cNvSpPr txBox="1"/>
          <p:nvPr>
            <p:ph idx="1" type="subTitle"/>
          </p:nvPr>
        </p:nvSpPr>
        <p:spPr>
          <a:xfrm>
            <a:off x="228600" y="304800"/>
            <a:ext cx="8686800" cy="62484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rgbClr val="00B0F0"/>
              </a:buClr>
              <a:buSzPts val="1700"/>
              <a:buNone/>
            </a:pPr>
            <a:r>
              <a:rPr b="1" lang="en-US" sz="1700">
                <a:solidFill>
                  <a:srgbClr val="00B0F0"/>
                </a:solidFill>
                <a:latin typeface="Times New Roman"/>
                <a:ea typeface="Times New Roman"/>
                <a:cs typeface="Times New Roman"/>
                <a:sym typeface="Times New Roman"/>
              </a:rPr>
              <a:t>Explanation of the Problem</a:t>
            </a:r>
            <a:endParaRPr sz="1700">
              <a:solidFill>
                <a:srgbClr val="00B0F0"/>
              </a:solidFill>
              <a:latin typeface="Times New Roman"/>
              <a:ea typeface="Times New Roman"/>
              <a:cs typeface="Times New Roman"/>
              <a:sym typeface="Times New Roman"/>
            </a:endParaRPr>
          </a:p>
          <a:p>
            <a:pPr indent="0" lvl="0" marL="0" rtl="0" algn="l">
              <a:spcBef>
                <a:spcPts val="240"/>
              </a:spcBef>
              <a:spcAft>
                <a:spcPts val="0"/>
              </a:spcAft>
              <a:buClr>
                <a:srgbClr val="888888"/>
              </a:buClr>
              <a:buSzPts val="1200"/>
              <a:buNone/>
            </a:pPr>
            <a:r>
              <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None/>
            </a:pPr>
            <a:r>
              <a:rPr lang="en-US" sz="1700">
                <a:solidFill>
                  <a:schemeClr val="dk1"/>
                </a:solidFill>
                <a:latin typeface="Times New Roman"/>
                <a:ea typeface="Times New Roman"/>
                <a:cs typeface="Times New Roman"/>
                <a:sym typeface="Times New Roman"/>
              </a:rPr>
              <a:t>The illicit supply of weapons is a major a source of power for non-state actors and militant groups, which is why it is an issue of major importance. Demand for weapons is highest in unstable areas, or places suffering from armed conflict, violence, and organized crime.</a:t>
            </a:r>
            <a:endParaRPr sz="17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t/>
            </a:r>
            <a:endParaRPr sz="17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700">
                <a:solidFill>
                  <a:schemeClr val="dk1"/>
                </a:solidFill>
                <a:latin typeface="Times New Roman"/>
                <a:ea typeface="Times New Roman"/>
                <a:cs typeface="Times New Roman"/>
                <a:sym typeface="Times New Roman"/>
              </a:rPr>
              <a:t>Arms trafficking, beyond the shadow of a doubt, fuels civil wars, regional conflicts and the</a:t>
            </a:r>
            <a:endParaRPr sz="17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700">
                <a:solidFill>
                  <a:schemeClr val="dk1"/>
                </a:solidFill>
                <a:latin typeface="Times New Roman"/>
                <a:ea typeface="Times New Roman"/>
                <a:cs typeface="Times New Roman"/>
                <a:sym typeface="Times New Roman"/>
              </a:rPr>
              <a:t>emergence of global terrorist entities. One major abuser of this for at least two decades is the</a:t>
            </a:r>
            <a:endParaRPr sz="17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700">
                <a:solidFill>
                  <a:schemeClr val="dk1"/>
                </a:solidFill>
                <a:latin typeface="Times New Roman"/>
                <a:ea typeface="Times New Roman"/>
                <a:cs typeface="Times New Roman"/>
                <a:sym typeface="Times New Roman"/>
              </a:rPr>
              <a:t>Islamic State, or ISIS. through the Iraqi Army and the black market, ISIS made use of </a:t>
            </a:r>
            <a:r>
              <a:rPr lang="en-US" sz="1700">
                <a:solidFill>
                  <a:schemeClr val="dk1"/>
                </a:solidFill>
                <a:latin typeface="Times New Roman"/>
                <a:ea typeface="Times New Roman"/>
                <a:cs typeface="Times New Roman"/>
                <a:sym typeface="Times New Roman"/>
              </a:rPr>
              <a:t>military</a:t>
            </a:r>
            <a:endParaRPr sz="17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700">
                <a:solidFill>
                  <a:schemeClr val="dk1"/>
                </a:solidFill>
                <a:latin typeface="Times New Roman"/>
                <a:ea typeface="Times New Roman"/>
                <a:cs typeface="Times New Roman"/>
                <a:sym typeface="Times New Roman"/>
              </a:rPr>
              <a:t>supplies</a:t>
            </a:r>
            <a:r>
              <a:rPr lang="en-US" sz="1700">
                <a:solidFill>
                  <a:schemeClr val="dk1"/>
                </a:solidFill>
                <a:latin typeface="Times New Roman"/>
                <a:ea typeface="Times New Roman"/>
                <a:cs typeface="Times New Roman"/>
                <a:sym typeface="Times New Roman"/>
              </a:rPr>
              <a:t> for personal gain, which came at the expense of civilian lives in numerous occasions.</a:t>
            </a:r>
            <a:endParaRPr sz="17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700">
                <a:solidFill>
                  <a:schemeClr val="dk1"/>
                </a:solidFill>
                <a:latin typeface="Times New Roman"/>
                <a:ea typeface="Times New Roman"/>
                <a:cs typeface="Times New Roman"/>
                <a:sym typeface="Times New Roman"/>
              </a:rPr>
              <a:t>Some notable examples include the attacks in Paris and Germany during mid-2010s, and the</a:t>
            </a:r>
            <a:endParaRPr sz="17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700">
                <a:solidFill>
                  <a:schemeClr val="dk1"/>
                </a:solidFill>
                <a:latin typeface="Times New Roman"/>
                <a:ea typeface="Times New Roman"/>
                <a:cs typeface="Times New Roman"/>
                <a:sym typeface="Times New Roman"/>
              </a:rPr>
              <a:t>levant region, where the battle between US and ISIS armed forces resulted in at least 11,000</a:t>
            </a:r>
            <a:endParaRPr sz="17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None/>
            </a:pPr>
            <a:r>
              <a:rPr lang="en-US" sz="1700">
                <a:solidFill>
                  <a:schemeClr val="dk1"/>
                </a:solidFill>
                <a:latin typeface="Times New Roman"/>
                <a:ea typeface="Times New Roman"/>
                <a:cs typeface="Times New Roman"/>
                <a:sym typeface="Times New Roman"/>
              </a:rPr>
              <a:t>civilian casualties.</a:t>
            </a:r>
            <a:endParaRPr sz="17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t/>
            </a:r>
            <a:endParaRPr sz="17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700">
                <a:solidFill>
                  <a:schemeClr val="dk1"/>
                </a:solidFill>
                <a:latin typeface="Times New Roman"/>
                <a:ea typeface="Times New Roman"/>
                <a:cs typeface="Times New Roman"/>
                <a:sym typeface="Times New Roman"/>
              </a:rPr>
              <a:t>Allowing groups such as ISIS and Taliban to acquire and stick these arms allows them to fulfill</a:t>
            </a:r>
            <a:endParaRPr sz="17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700">
                <a:solidFill>
                  <a:schemeClr val="dk1"/>
                </a:solidFill>
                <a:latin typeface="Times New Roman"/>
                <a:ea typeface="Times New Roman"/>
                <a:cs typeface="Times New Roman"/>
                <a:sym typeface="Times New Roman"/>
              </a:rPr>
              <a:t>their extremist fantasies. They recognize that hard power is the best way of acquiring power,</a:t>
            </a:r>
            <a:endParaRPr sz="17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700">
                <a:solidFill>
                  <a:schemeClr val="dk1"/>
                </a:solidFill>
                <a:latin typeface="Times New Roman"/>
                <a:ea typeface="Times New Roman"/>
                <a:cs typeface="Times New Roman"/>
                <a:sym typeface="Times New Roman"/>
              </a:rPr>
              <a:t>which is not possible without the use of weapons. This is how groups such as Taliban and ISIS</a:t>
            </a:r>
            <a:endParaRPr sz="17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700">
                <a:solidFill>
                  <a:schemeClr val="dk1"/>
                </a:solidFill>
                <a:latin typeface="Times New Roman"/>
                <a:ea typeface="Times New Roman"/>
                <a:cs typeface="Times New Roman"/>
                <a:sym typeface="Times New Roman"/>
              </a:rPr>
              <a:t>were able to gain control of areas such as Afghanistan, Syria and Iraq. These two groups act as</a:t>
            </a:r>
            <a:endParaRPr sz="17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700">
                <a:solidFill>
                  <a:schemeClr val="dk1"/>
                </a:solidFill>
                <a:latin typeface="Times New Roman"/>
                <a:ea typeface="Times New Roman"/>
                <a:cs typeface="Times New Roman"/>
                <a:sym typeface="Times New Roman"/>
              </a:rPr>
              <a:t>textbook examples of how important arms are to the amplification of a ideology.</a:t>
            </a:r>
            <a:endParaRPr sz="1700">
              <a:solidFill>
                <a:schemeClr val="dk1"/>
              </a:solidFill>
              <a:latin typeface="Times New Roman"/>
              <a:ea typeface="Times New Roman"/>
              <a:cs typeface="Times New Roman"/>
              <a:sym typeface="Times New Roman"/>
            </a:endParaRPr>
          </a:p>
          <a:p>
            <a:pPr indent="0" lvl="0" marL="0" rtl="0" algn="l">
              <a:spcBef>
                <a:spcPts val="240"/>
              </a:spcBef>
              <a:spcAft>
                <a:spcPts val="0"/>
              </a:spcAft>
              <a:buClr>
                <a:srgbClr val="888888"/>
              </a:buClr>
              <a:buSzPts val="1200"/>
              <a:buNone/>
            </a:pPr>
            <a:r>
              <a:t/>
            </a:r>
            <a:endParaRPr sz="1200">
              <a:solidFill>
                <a:schemeClr val="dk1"/>
              </a:solidFill>
              <a:latin typeface="Times New Roman"/>
              <a:ea typeface="Times New Roman"/>
              <a:cs typeface="Times New Roman"/>
              <a:sym typeface="Times New Roman"/>
            </a:endParaRPr>
          </a:p>
        </p:txBody>
      </p:sp>
      <p:pic>
        <p:nvPicPr>
          <p:cNvPr descr="C:\Users\marlyn\Downloads\blue-border-md.png" id="141" name="Google Shape;141;p5"/>
          <p:cNvPicPr preferRelativeResize="0"/>
          <p:nvPr/>
        </p:nvPicPr>
        <p:blipFill rotWithShape="1">
          <a:blip r:embed="rId3">
            <a:alphaModFix/>
          </a:blip>
          <a:srcRect b="0" l="0" r="0" t="0"/>
          <a:stretch/>
        </p:blipFill>
        <p:spPr>
          <a:xfrm>
            <a:off x="2" y="0"/>
            <a:ext cx="1211263" cy="1211262"/>
          </a:xfrm>
          <a:prstGeom prst="rect">
            <a:avLst/>
          </a:prstGeom>
          <a:noFill/>
          <a:ln>
            <a:noFill/>
          </a:ln>
        </p:spPr>
      </p:pic>
      <p:pic>
        <p:nvPicPr>
          <p:cNvPr descr="C:\Users\marlyn\Downloads\blue-border-md.png" id="142" name="Google Shape;142;p5"/>
          <p:cNvPicPr preferRelativeResize="0"/>
          <p:nvPr/>
        </p:nvPicPr>
        <p:blipFill rotWithShape="1">
          <a:blip r:embed="rId3">
            <a:alphaModFix/>
          </a:blip>
          <a:srcRect b="0" l="0" r="0" t="0"/>
          <a:stretch/>
        </p:blipFill>
        <p:spPr>
          <a:xfrm rot="5400000">
            <a:off x="7932738" y="1"/>
            <a:ext cx="1211262" cy="1211263"/>
          </a:xfrm>
          <a:prstGeom prst="rect">
            <a:avLst/>
          </a:prstGeom>
          <a:noFill/>
          <a:ln>
            <a:noFill/>
          </a:ln>
        </p:spPr>
      </p:pic>
      <p:pic>
        <p:nvPicPr>
          <p:cNvPr descr="C:\Users\marlyn\Downloads\blue-border-md.png" id="143" name="Google Shape;143;p5"/>
          <p:cNvPicPr preferRelativeResize="0"/>
          <p:nvPr/>
        </p:nvPicPr>
        <p:blipFill rotWithShape="1">
          <a:blip r:embed="rId3">
            <a:alphaModFix/>
          </a:blip>
          <a:srcRect b="0" l="0" r="0" t="0"/>
          <a:stretch/>
        </p:blipFill>
        <p:spPr>
          <a:xfrm rot="-5400000">
            <a:off x="-148430" y="5795168"/>
            <a:ext cx="1211262" cy="914403"/>
          </a:xfrm>
          <a:prstGeom prst="rect">
            <a:avLst/>
          </a:prstGeom>
          <a:noFill/>
          <a:ln>
            <a:noFill/>
          </a:ln>
        </p:spPr>
      </p:pic>
      <p:pic>
        <p:nvPicPr>
          <p:cNvPr descr="C:\Users\marlyn\Downloads\blue-border-md.png" id="144" name="Google Shape;144;p5"/>
          <p:cNvPicPr preferRelativeResize="0"/>
          <p:nvPr/>
        </p:nvPicPr>
        <p:blipFill rotWithShape="1">
          <a:blip r:embed="rId3">
            <a:alphaModFix/>
          </a:blip>
          <a:srcRect b="0" l="0" r="0" t="0"/>
          <a:stretch/>
        </p:blipFill>
        <p:spPr>
          <a:xfrm rot="10800000">
            <a:off x="7932739" y="5646738"/>
            <a:ext cx="1211263" cy="1211262"/>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g1c776884808_0_14"/>
          <p:cNvSpPr txBox="1"/>
          <p:nvPr>
            <p:ph idx="1" type="subTitle"/>
          </p:nvPr>
        </p:nvSpPr>
        <p:spPr>
          <a:xfrm>
            <a:off x="228600" y="304800"/>
            <a:ext cx="8686800" cy="62484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rgbClr val="00B0F0"/>
              </a:buClr>
              <a:buSzPts val="1700"/>
              <a:buNone/>
            </a:pPr>
            <a:r>
              <a:rPr b="1" lang="en-US" sz="1700">
                <a:solidFill>
                  <a:srgbClr val="00B0F0"/>
                </a:solidFill>
                <a:latin typeface="Times New Roman"/>
                <a:ea typeface="Times New Roman"/>
                <a:cs typeface="Times New Roman"/>
                <a:sym typeface="Times New Roman"/>
              </a:rPr>
              <a:t>Explanation of the Problem</a:t>
            </a:r>
            <a:endParaRPr sz="1700">
              <a:solidFill>
                <a:srgbClr val="00B0F0"/>
              </a:solidFill>
              <a:latin typeface="Times New Roman"/>
              <a:ea typeface="Times New Roman"/>
              <a:cs typeface="Times New Roman"/>
              <a:sym typeface="Times New Roman"/>
            </a:endParaRPr>
          </a:p>
          <a:p>
            <a:pPr indent="0" lvl="0" marL="0" rtl="0" algn="l">
              <a:spcBef>
                <a:spcPts val="240"/>
              </a:spcBef>
              <a:spcAft>
                <a:spcPts val="0"/>
              </a:spcAft>
              <a:buClr>
                <a:srgbClr val="888888"/>
              </a:buClr>
              <a:buSzPts val="1200"/>
              <a:buNone/>
            </a:pPr>
            <a:r>
              <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700">
                <a:solidFill>
                  <a:schemeClr val="dk1"/>
                </a:solidFill>
                <a:latin typeface="Times New Roman"/>
                <a:ea typeface="Times New Roman"/>
                <a:cs typeface="Times New Roman"/>
                <a:sym typeface="Times New Roman"/>
              </a:rPr>
              <a:t>Having said that, it isn’t just private entities that engage in the illicit arms trade, with certain</a:t>
            </a:r>
            <a:endParaRPr sz="17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700">
                <a:solidFill>
                  <a:schemeClr val="dk1"/>
                </a:solidFill>
                <a:latin typeface="Times New Roman"/>
                <a:ea typeface="Times New Roman"/>
                <a:cs typeface="Times New Roman"/>
                <a:sym typeface="Times New Roman"/>
              </a:rPr>
              <a:t>governments acting as major contributors. In an attempt to protect personal interest outside of</a:t>
            </a:r>
            <a:endParaRPr sz="17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700">
                <a:solidFill>
                  <a:schemeClr val="dk1"/>
                </a:solidFill>
                <a:latin typeface="Times New Roman"/>
                <a:ea typeface="Times New Roman"/>
                <a:cs typeface="Times New Roman"/>
                <a:sym typeface="Times New Roman"/>
              </a:rPr>
              <a:t>their own borders, deliberate arming of proxy groups involved in insurgencies is are common</a:t>
            </a:r>
            <a:endParaRPr sz="17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700">
                <a:solidFill>
                  <a:schemeClr val="dk1"/>
                </a:solidFill>
                <a:latin typeface="Times New Roman"/>
                <a:ea typeface="Times New Roman"/>
                <a:cs typeface="Times New Roman"/>
                <a:sym typeface="Times New Roman"/>
              </a:rPr>
              <a:t>These types of transfers, which are prevalent in Africa and other regions where armed conflict is</a:t>
            </a:r>
            <a:endParaRPr sz="17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700">
                <a:solidFill>
                  <a:schemeClr val="dk1"/>
                </a:solidFill>
                <a:latin typeface="Times New Roman"/>
                <a:ea typeface="Times New Roman"/>
                <a:cs typeface="Times New Roman"/>
                <a:sym typeface="Times New Roman"/>
              </a:rPr>
              <a:t>common, are often conducted in contravention of United Nations arms embargoes and have the</a:t>
            </a:r>
            <a:endParaRPr sz="17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None/>
            </a:pPr>
            <a:r>
              <a:rPr lang="en-US" sz="1700">
                <a:solidFill>
                  <a:schemeClr val="dk1"/>
                </a:solidFill>
                <a:latin typeface="Times New Roman"/>
                <a:ea typeface="Times New Roman"/>
                <a:cs typeface="Times New Roman"/>
                <a:sym typeface="Times New Roman"/>
              </a:rPr>
              <a:t>potential to destabilize neighbouring countries.</a:t>
            </a:r>
            <a:endParaRPr sz="17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t/>
            </a:r>
            <a:endParaRPr sz="17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700">
                <a:solidFill>
                  <a:schemeClr val="dk1"/>
                </a:solidFill>
                <a:latin typeface="Times New Roman"/>
                <a:ea typeface="Times New Roman"/>
                <a:cs typeface="Times New Roman"/>
                <a:sym typeface="Times New Roman"/>
              </a:rPr>
              <a:t>Another major issue of the agenda in the context of global politics is the enablement of these</a:t>
            </a:r>
            <a:endParaRPr sz="17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None/>
            </a:pPr>
            <a:r>
              <a:rPr lang="en-US" sz="1700">
                <a:solidFill>
                  <a:schemeClr val="dk1"/>
                </a:solidFill>
                <a:latin typeface="Times New Roman"/>
                <a:ea typeface="Times New Roman"/>
                <a:cs typeface="Times New Roman"/>
                <a:sym typeface="Times New Roman"/>
              </a:rPr>
              <a:t>groups and actors to violate human rights and force control over innocent civilians. Domestically speaking, groups can force their emergence upon innocent civilians using weapons. They act as the group’s influence and method of persuasion. If effectively done, it can force people into silence, through the threat of using weapons against them, which is a violation of a basic human right, which is freedom of speech and expression.</a:t>
            </a:r>
            <a:endParaRPr sz="17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t/>
            </a:r>
            <a:endParaRPr sz="17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700">
                <a:solidFill>
                  <a:schemeClr val="dk1"/>
                </a:solidFill>
                <a:latin typeface="Times New Roman"/>
                <a:ea typeface="Times New Roman"/>
                <a:cs typeface="Times New Roman"/>
                <a:sym typeface="Times New Roman"/>
              </a:rPr>
              <a:t>To curb the problems mentioned above, there is no doubt that the international cooperation</a:t>
            </a:r>
            <a:endParaRPr sz="17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700">
                <a:solidFill>
                  <a:schemeClr val="dk1"/>
                </a:solidFill>
                <a:latin typeface="Times New Roman"/>
                <a:ea typeface="Times New Roman"/>
                <a:cs typeface="Times New Roman"/>
                <a:sym typeface="Times New Roman"/>
              </a:rPr>
              <a:t>amongst nations is strongly required to consider illicit arms trafficking; prevent potential threats</a:t>
            </a:r>
            <a:endParaRPr sz="17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700">
                <a:solidFill>
                  <a:schemeClr val="dk1"/>
                </a:solidFill>
                <a:latin typeface="Times New Roman"/>
                <a:ea typeface="Times New Roman"/>
                <a:cs typeface="Times New Roman"/>
                <a:sym typeface="Times New Roman"/>
              </a:rPr>
              <a:t>to the civilian lives.</a:t>
            </a:r>
            <a:endParaRPr sz="1700">
              <a:solidFill>
                <a:schemeClr val="dk1"/>
              </a:solidFill>
              <a:latin typeface="Times New Roman"/>
              <a:ea typeface="Times New Roman"/>
              <a:cs typeface="Times New Roman"/>
              <a:sym typeface="Times New Roman"/>
            </a:endParaRPr>
          </a:p>
          <a:p>
            <a:pPr indent="0" lvl="0" marL="0" rtl="0" algn="l">
              <a:spcBef>
                <a:spcPts val="240"/>
              </a:spcBef>
              <a:spcAft>
                <a:spcPts val="0"/>
              </a:spcAft>
              <a:buClr>
                <a:srgbClr val="888888"/>
              </a:buClr>
              <a:buSzPts val="1200"/>
              <a:buNone/>
            </a:pPr>
            <a:r>
              <a:t/>
            </a:r>
            <a:endParaRPr sz="1700">
              <a:solidFill>
                <a:schemeClr val="dk1"/>
              </a:solidFill>
              <a:latin typeface="Times New Roman"/>
              <a:ea typeface="Times New Roman"/>
              <a:cs typeface="Times New Roman"/>
              <a:sym typeface="Times New Roman"/>
            </a:endParaRPr>
          </a:p>
        </p:txBody>
      </p:sp>
      <p:pic>
        <p:nvPicPr>
          <p:cNvPr descr="C:\Users\marlyn\Downloads\blue-border-md.png" id="151" name="Google Shape;151;g1c776884808_0_14"/>
          <p:cNvPicPr preferRelativeResize="0"/>
          <p:nvPr/>
        </p:nvPicPr>
        <p:blipFill rotWithShape="1">
          <a:blip r:embed="rId3">
            <a:alphaModFix/>
          </a:blip>
          <a:srcRect b="0" l="0" r="0" t="0"/>
          <a:stretch/>
        </p:blipFill>
        <p:spPr>
          <a:xfrm>
            <a:off x="2" y="0"/>
            <a:ext cx="1211263" cy="1211262"/>
          </a:xfrm>
          <a:prstGeom prst="rect">
            <a:avLst/>
          </a:prstGeom>
          <a:noFill/>
          <a:ln>
            <a:noFill/>
          </a:ln>
        </p:spPr>
      </p:pic>
      <p:pic>
        <p:nvPicPr>
          <p:cNvPr descr="C:\Users\marlyn\Downloads\blue-border-md.png" id="152" name="Google Shape;152;g1c776884808_0_14"/>
          <p:cNvPicPr preferRelativeResize="0"/>
          <p:nvPr/>
        </p:nvPicPr>
        <p:blipFill rotWithShape="1">
          <a:blip r:embed="rId3">
            <a:alphaModFix/>
          </a:blip>
          <a:srcRect b="0" l="0" r="0" t="0"/>
          <a:stretch/>
        </p:blipFill>
        <p:spPr>
          <a:xfrm rot="5400000">
            <a:off x="7932738" y="1"/>
            <a:ext cx="1211262" cy="1211263"/>
          </a:xfrm>
          <a:prstGeom prst="rect">
            <a:avLst/>
          </a:prstGeom>
          <a:noFill/>
          <a:ln>
            <a:noFill/>
          </a:ln>
        </p:spPr>
      </p:pic>
      <p:pic>
        <p:nvPicPr>
          <p:cNvPr descr="C:\Users\marlyn\Downloads\blue-border-md.png" id="153" name="Google Shape;153;g1c776884808_0_14"/>
          <p:cNvPicPr preferRelativeResize="0"/>
          <p:nvPr/>
        </p:nvPicPr>
        <p:blipFill rotWithShape="1">
          <a:blip r:embed="rId3">
            <a:alphaModFix/>
          </a:blip>
          <a:srcRect b="0" l="0" r="0" t="0"/>
          <a:stretch/>
        </p:blipFill>
        <p:spPr>
          <a:xfrm rot="-5400000">
            <a:off x="-148430" y="5795168"/>
            <a:ext cx="1211262" cy="914403"/>
          </a:xfrm>
          <a:prstGeom prst="rect">
            <a:avLst/>
          </a:prstGeom>
          <a:noFill/>
          <a:ln>
            <a:noFill/>
          </a:ln>
        </p:spPr>
      </p:pic>
      <p:pic>
        <p:nvPicPr>
          <p:cNvPr descr="C:\Users\marlyn\Downloads\blue-border-md.png" id="154" name="Google Shape;154;g1c776884808_0_14"/>
          <p:cNvPicPr preferRelativeResize="0"/>
          <p:nvPr/>
        </p:nvPicPr>
        <p:blipFill rotWithShape="1">
          <a:blip r:embed="rId3">
            <a:alphaModFix/>
          </a:blip>
          <a:srcRect b="0" l="0" r="0" t="0"/>
          <a:stretch/>
        </p:blipFill>
        <p:spPr>
          <a:xfrm rot="10800000">
            <a:off x="7932739" y="5646738"/>
            <a:ext cx="1211263" cy="1211262"/>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6"/>
          <p:cNvSpPr txBox="1"/>
          <p:nvPr>
            <p:ph idx="1" type="subTitle"/>
          </p:nvPr>
        </p:nvSpPr>
        <p:spPr>
          <a:xfrm>
            <a:off x="228600" y="304800"/>
            <a:ext cx="8686800" cy="62484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rgbClr val="00B0F0"/>
              </a:buClr>
              <a:buSzPts val="1800"/>
              <a:buNone/>
            </a:pPr>
            <a:r>
              <a:rPr b="1" lang="en-US" sz="1800">
                <a:solidFill>
                  <a:srgbClr val="00B0F0"/>
                </a:solidFill>
                <a:latin typeface="Times New Roman"/>
                <a:ea typeface="Times New Roman"/>
                <a:cs typeface="Times New Roman"/>
                <a:sym typeface="Times New Roman"/>
              </a:rPr>
              <a:t>Focus of the Debate</a:t>
            </a:r>
            <a:endParaRPr sz="1800">
              <a:solidFill>
                <a:srgbClr val="00B0F0"/>
              </a:solidFill>
              <a:latin typeface="Times New Roman"/>
              <a:ea typeface="Times New Roman"/>
              <a:cs typeface="Times New Roman"/>
              <a:sym typeface="Times New Roman"/>
            </a:endParaRPr>
          </a:p>
          <a:p>
            <a:pPr indent="0" lvl="0" marL="0" rtl="0" algn="l">
              <a:spcBef>
                <a:spcPts val="360"/>
              </a:spcBef>
              <a:spcAft>
                <a:spcPts val="0"/>
              </a:spcAft>
              <a:buClr>
                <a:srgbClr val="00B0F0"/>
              </a:buClr>
              <a:buSzPts val="1800"/>
              <a:buNone/>
            </a:pPr>
            <a:r>
              <a:rPr lang="en-US" sz="1800" u="sng">
                <a:solidFill>
                  <a:schemeClr val="dk1"/>
                </a:solidFill>
                <a:latin typeface="Times New Roman"/>
                <a:ea typeface="Times New Roman"/>
                <a:cs typeface="Times New Roman"/>
                <a:sym typeface="Times New Roman"/>
              </a:rPr>
              <a:t>Absence of effective Law:</a:t>
            </a:r>
            <a:endParaRPr sz="1800" u="sng">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None/>
            </a:pPr>
            <a:r>
              <a:rPr lang="en-US" sz="1800">
                <a:solidFill>
                  <a:schemeClr val="dk1"/>
                </a:solidFill>
                <a:latin typeface="Times New Roman"/>
                <a:ea typeface="Times New Roman"/>
                <a:cs typeface="Times New Roman"/>
                <a:sym typeface="Times New Roman"/>
              </a:rPr>
              <a:t>Even though every statistic indicates the growth in illicit arm trade, there isn’t sufficient work being put in to enforce restrictions in major weapon </a:t>
            </a:r>
            <a:r>
              <a:rPr lang="en-US" sz="1800">
                <a:solidFill>
                  <a:schemeClr val="dk1"/>
                </a:solidFill>
                <a:latin typeface="Times New Roman"/>
                <a:ea typeface="Times New Roman"/>
                <a:cs typeface="Times New Roman"/>
                <a:sym typeface="Times New Roman"/>
              </a:rPr>
              <a:t>manufacturing</a:t>
            </a:r>
            <a:r>
              <a:rPr lang="en-US" sz="1800">
                <a:solidFill>
                  <a:schemeClr val="dk1"/>
                </a:solidFill>
                <a:latin typeface="Times New Roman"/>
                <a:ea typeface="Times New Roman"/>
                <a:cs typeface="Times New Roman"/>
                <a:sym typeface="Times New Roman"/>
              </a:rPr>
              <a:t> nations. If the world is serious about eradicating this type of arms trafficking, then solving this aspect of the issue needs to be treated as an imperative.</a:t>
            </a:r>
            <a:endParaRPr sz="1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t/>
            </a:r>
            <a:endParaRPr sz="1800">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800" u="sng">
                <a:solidFill>
                  <a:schemeClr val="dk1"/>
                </a:solidFill>
                <a:latin typeface="Times New Roman"/>
                <a:ea typeface="Times New Roman"/>
                <a:cs typeface="Times New Roman"/>
                <a:sym typeface="Times New Roman"/>
              </a:rPr>
              <a:t>Corruption:</a:t>
            </a:r>
            <a:endParaRPr sz="1800" u="sng">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None/>
            </a:pPr>
            <a:r>
              <a:rPr lang="en-US" sz="1800">
                <a:solidFill>
                  <a:schemeClr val="dk1"/>
                </a:solidFill>
                <a:latin typeface="Times New Roman"/>
                <a:ea typeface="Times New Roman"/>
                <a:cs typeface="Times New Roman"/>
                <a:sym typeface="Times New Roman"/>
              </a:rPr>
              <a:t>Most weapon industries are positioned in More Economically Developed Countries (MEDCs), where lobbying is very common. Companies in these countries are notorious for working closely with democratic governments with the aim of fueling conflict in regions worldwide. Doing so allows for the easy export of illicit arms, which is often kept under wraps.</a:t>
            </a:r>
            <a:endParaRPr sz="1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t/>
            </a:r>
            <a:endParaRPr sz="1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800" u="sng">
                <a:solidFill>
                  <a:schemeClr val="dk1"/>
                </a:solidFill>
                <a:latin typeface="Times New Roman"/>
                <a:ea typeface="Times New Roman"/>
                <a:cs typeface="Times New Roman"/>
                <a:sym typeface="Times New Roman"/>
              </a:rPr>
              <a:t>Extremist Groups:</a:t>
            </a:r>
            <a:endParaRPr sz="1800" u="sng">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800">
                <a:solidFill>
                  <a:schemeClr val="dk1"/>
                </a:solidFill>
                <a:latin typeface="Times New Roman"/>
                <a:ea typeface="Times New Roman"/>
                <a:cs typeface="Times New Roman"/>
                <a:sym typeface="Times New Roman"/>
              </a:rPr>
              <a:t>As mentioned previously, extremist groups are major contributors to the illicit arms trade.</a:t>
            </a:r>
            <a:endParaRPr sz="1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800">
                <a:solidFill>
                  <a:schemeClr val="dk1"/>
                </a:solidFill>
                <a:latin typeface="Times New Roman"/>
                <a:ea typeface="Times New Roman"/>
                <a:cs typeface="Times New Roman"/>
                <a:sym typeface="Times New Roman"/>
              </a:rPr>
              <a:t>It is notable that the sorts of weapons used by the terrorist organizations are made by the</a:t>
            </a:r>
            <a:endParaRPr sz="1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800">
                <a:solidFill>
                  <a:schemeClr val="dk1"/>
                </a:solidFill>
                <a:latin typeface="Times New Roman"/>
                <a:ea typeface="Times New Roman"/>
                <a:cs typeface="Times New Roman"/>
                <a:sym typeface="Times New Roman"/>
              </a:rPr>
              <a:t>democratic nations. Since terrorist organizations have no infrastructure to produce arms</a:t>
            </a:r>
            <a:endParaRPr sz="1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800">
                <a:solidFill>
                  <a:schemeClr val="dk1"/>
                </a:solidFill>
                <a:latin typeface="Times New Roman"/>
                <a:ea typeface="Times New Roman"/>
                <a:cs typeface="Times New Roman"/>
                <a:sym typeface="Times New Roman"/>
              </a:rPr>
              <a:t>themselves, the restriction on the supply of weapons will be critical for further assaults.</a:t>
            </a:r>
            <a:endParaRPr sz="1800">
              <a:solidFill>
                <a:schemeClr val="dk1"/>
              </a:solidFill>
              <a:latin typeface="Times New Roman"/>
              <a:ea typeface="Times New Roman"/>
              <a:cs typeface="Times New Roman"/>
              <a:sym typeface="Times New Roman"/>
            </a:endParaRPr>
          </a:p>
          <a:p>
            <a:pPr indent="0" lvl="0" marL="0" rtl="0" algn="l">
              <a:spcBef>
                <a:spcPts val="360"/>
              </a:spcBef>
              <a:spcAft>
                <a:spcPts val="0"/>
              </a:spcAft>
              <a:buClr>
                <a:srgbClr val="888888"/>
              </a:buClr>
              <a:buSzPts val="1800"/>
              <a:buNone/>
            </a:pPr>
            <a:r>
              <a:rPr lang="en-US" sz="1800">
                <a:latin typeface="Times New Roman"/>
                <a:ea typeface="Times New Roman"/>
                <a:cs typeface="Times New Roman"/>
                <a:sym typeface="Times New Roman"/>
              </a:rPr>
              <a:t> </a:t>
            </a:r>
            <a:endParaRPr/>
          </a:p>
          <a:p>
            <a:pPr indent="0" lvl="0" marL="0" rtl="0" algn="l">
              <a:spcBef>
                <a:spcPts val="360"/>
              </a:spcBef>
              <a:spcAft>
                <a:spcPts val="0"/>
              </a:spcAft>
              <a:buClr>
                <a:srgbClr val="888888"/>
              </a:buClr>
              <a:buSzPts val="1800"/>
              <a:buNone/>
            </a:pPr>
            <a:r>
              <a:t/>
            </a:r>
            <a:endParaRPr sz="1800">
              <a:solidFill>
                <a:schemeClr val="dk1"/>
              </a:solidFill>
              <a:latin typeface="Times New Roman"/>
              <a:ea typeface="Times New Roman"/>
              <a:cs typeface="Times New Roman"/>
              <a:sym typeface="Times New Roman"/>
            </a:endParaRPr>
          </a:p>
        </p:txBody>
      </p:sp>
      <p:pic>
        <p:nvPicPr>
          <p:cNvPr descr="C:\Users\marlyn\Downloads\blue-border-md.png" id="161" name="Google Shape;161;p6"/>
          <p:cNvPicPr preferRelativeResize="0"/>
          <p:nvPr/>
        </p:nvPicPr>
        <p:blipFill rotWithShape="1">
          <a:blip r:embed="rId3">
            <a:alphaModFix/>
          </a:blip>
          <a:srcRect b="0" l="0" r="0" t="0"/>
          <a:stretch/>
        </p:blipFill>
        <p:spPr>
          <a:xfrm>
            <a:off x="2" y="0"/>
            <a:ext cx="1211263" cy="1211262"/>
          </a:xfrm>
          <a:prstGeom prst="rect">
            <a:avLst/>
          </a:prstGeom>
          <a:noFill/>
          <a:ln>
            <a:noFill/>
          </a:ln>
        </p:spPr>
      </p:pic>
      <p:pic>
        <p:nvPicPr>
          <p:cNvPr descr="C:\Users\marlyn\Downloads\blue-border-md.png" id="162" name="Google Shape;162;p6"/>
          <p:cNvPicPr preferRelativeResize="0"/>
          <p:nvPr/>
        </p:nvPicPr>
        <p:blipFill rotWithShape="1">
          <a:blip r:embed="rId3">
            <a:alphaModFix/>
          </a:blip>
          <a:srcRect b="0" l="0" r="0" t="0"/>
          <a:stretch/>
        </p:blipFill>
        <p:spPr>
          <a:xfrm rot="5400000">
            <a:off x="7932738" y="1"/>
            <a:ext cx="1211262" cy="1211263"/>
          </a:xfrm>
          <a:prstGeom prst="rect">
            <a:avLst/>
          </a:prstGeom>
          <a:noFill/>
          <a:ln>
            <a:noFill/>
          </a:ln>
        </p:spPr>
      </p:pic>
      <p:pic>
        <p:nvPicPr>
          <p:cNvPr descr="C:\Users\marlyn\Downloads\blue-border-md.png" id="163" name="Google Shape;163;p6"/>
          <p:cNvPicPr preferRelativeResize="0"/>
          <p:nvPr/>
        </p:nvPicPr>
        <p:blipFill rotWithShape="1">
          <a:blip r:embed="rId3">
            <a:alphaModFix/>
          </a:blip>
          <a:srcRect b="0" l="0" r="0" t="0"/>
          <a:stretch/>
        </p:blipFill>
        <p:spPr>
          <a:xfrm rot="-5400000">
            <a:off x="0" y="5646739"/>
            <a:ext cx="1211262" cy="1211263"/>
          </a:xfrm>
          <a:prstGeom prst="rect">
            <a:avLst/>
          </a:prstGeom>
          <a:noFill/>
          <a:ln>
            <a:noFill/>
          </a:ln>
        </p:spPr>
      </p:pic>
      <p:pic>
        <p:nvPicPr>
          <p:cNvPr descr="C:\Users\marlyn\Downloads\blue-border-md.png" id="164" name="Google Shape;164;p6"/>
          <p:cNvPicPr preferRelativeResize="0"/>
          <p:nvPr/>
        </p:nvPicPr>
        <p:blipFill rotWithShape="1">
          <a:blip r:embed="rId3">
            <a:alphaModFix/>
          </a:blip>
          <a:srcRect b="0" l="0" r="0" t="0"/>
          <a:stretch/>
        </p:blipFill>
        <p:spPr>
          <a:xfrm rot="10800000">
            <a:off x="7932739" y="5646738"/>
            <a:ext cx="1211263" cy="1211262"/>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7"/>
          <p:cNvSpPr txBox="1"/>
          <p:nvPr>
            <p:ph idx="1" type="subTitle"/>
          </p:nvPr>
        </p:nvSpPr>
        <p:spPr>
          <a:xfrm>
            <a:off x="228600" y="304800"/>
            <a:ext cx="8686800" cy="62484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dk1"/>
              </a:buClr>
              <a:buSzPts val="1900"/>
              <a:buNone/>
            </a:pPr>
            <a:r>
              <a:rPr lang="en-US" sz="1900">
                <a:solidFill>
                  <a:schemeClr val="dk1"/>
                </a:solidFill>
                <a:latin typeface="Times New Roman"/>
                <a:ea typeface="Times New Roman"/>
                <a:cs typeface="Times New Roman"/>
                <a:sym typeface="Times New Roman"/>
              </a:rPr>
              <a:t> </a:t>
            </a:r>
            <a:r>
              <a:rPr b="1" lang="en-US" sz="1900">
                <a:solidFill>
                  <a:srgbClr val="00B0F0"/>
                </a:solidFill>
                <a:latin typeface="Times New Roman"/>
                <a:ea typeface="Times New Roman"/>
                <a:cs typeface="Times New Roman"/>
                <a:sym typeface="Times New Roman"/>
              </a:rPr>
              <a:t>Questions to Consider</a:t>
            </a:r>
            <a:endParaRPr b="1" sz="1900">
              <a:solidFill>
                <a:srgbClr val="00B0F0"/>
              </a:solidFill>
              <a:latin typeface="Times New Roman"/>
              <a:ea typeface="Times New Roman"/>
              <a:cs typeface="Times New Roman"/>
              <a:sym typeface="Times New Roman"/>
            </a:endParaRPr>
          </a:p>
          <a:p>
            <a:pPr indent="0" lvl="0" marL="0" rtl="0" algn="ctr">
              <a:spcBef>
                <a:spcPts val="0"/>
              </a:spcBef>
              <a:spcAft>
                <a:spcPts val="0"/>
              </a:spcAft>
              <a:buClr>
                <a:schemeClr val="dk1"/>
              </a:buClr>
              <a:buSzPts val="1900"/>
              <a:buNone/>
            </a:pPr>
            <a:r>
              <a:t/>
            </a:r>
            <a:endParaRPr b="1" sz="1900">
              <a:solidFill>
                <a:srgbClr val="00B0F0"/>
              </a:solidFill>
              <a:latin typeface="Times New Roman"/>
              <a:ea typeface="Times New Roman"/>
              <a:cs typeface="Times New Roman"/>
              <a:sym typeface="Times New Roman"/>
            </a:endParaRPr>
          </a:p>
          <a:p>
            <a:pPr indent="-336550" lvl="0" marL="457200" rtl="0" algn="l">
              <a:lnSpc>
                <a:spcPct val="115000"/>
              </a:lnSpc>
              <a:spcBef>
                <a:spcPts val="0"/>
              </a:spcBef>
              <a:spcAft>
                <a:spcPts val="0"/>
              </a:spcAft>
              <a:buClr>
                <a:schemeClr val="dk1"/>
              </a:buClr>
              <a:buSzPts val="1700"/>
              <a:buFont typeface="Times New Roman"/>
              <a:buAutoNum type="arabicPeriod"/>
            </a:pPr>
            <a:r>
              <a:rPr lang="en-US" sz="1700">
                <a:solidFill>
                  <a:schemeClr val="dk1"/>
                </a:solidFill>
                <a:latin typeface="Times New Roman"/>
                <a:ea typeface="Times New Roman"/>
                <a:cs typeface="Times New Roman"/>
                <a:sym typeface="Times New Roman"/>
              </a:rPr>
              <a:t>How can the problem of black markets of weapon be solved?</a:t>
            </a:r>
            <a:endParaRPr sz="1700">
              <a:solidFill>
                <a:schemeClr val="dk1"/>
              </a:solidFill>
              <a:latin typeface="Times New Roman"/>
              <a:ea typeface="Times New Roman"/>
              <a:cs typeface="Times New Roman"/>
              <a:sym typeface="Times New Roman"/>
            </a:endParaRPr>
          </a:p>
          <a:p>
            <a:pPr indent="-336550" lvl="0" marL="457200" rtl="0" algn="l">
              <a:lnSpc>
                <a:spcPct val="115000"/>
              </a:lnSpc>
              <a:spcBef>
                <a:spcPts val="0"/>
              </a:spcBef>
              <a:spcAft>
                <a:spcPts val="0"/>
              </a:spcAft>
              <a:buClr>
                <a:schemeClr val="dk1"/>
              </a:buClr>
              <a:buSzPts val="1700"/>
              <a:buFont typeface="Times New Roman"/>
              <a:buAutoNum type="arabicPeriod"/>
            </a:pPr>
            <a:r>
              <a:rPr lang="en-US" sz="1700">
                <a:solidFill>
                  <a:schemeClr val="dk1"/>
                </a:solidFill>
                <a:latin typeface="Times New Roman"/>
                <a:ea typeface="Times New Roman"/>
                <a:cs typeface="Times New Roman"/>
                <a:sym typeface="Times New Roman"/>
              </a:rPr>
              <a:t>Could governments apply further measures on the distribution of small arms in order to ensure that they are not illicitly sold?</a:t>
            </a:r>
            <a:endParaRPr sz="1700">
              <a:solidFill>
                <a:schemeClr val="dk1"/>
              </a:solidFill>
              <a:latin typeface="Times New Roman"/>
              <a:ea typeface="Times New Roman"/>
              <a:cs typeface="Times New Roman"/>
              <a:sym typeface="Times New Roman"/>
            </a:endParaRPr>
          </a:p>
          <a:p>
            <a:pPr indent="-336550" lvl="0" marL="457200" rtl="0" algn="l">
              <a:lnSpc>
                <a:spcPct val="115000"/>
              </a:lnSpc>
              <a:spcBef>
                <a:spcPts val="0"/>
              </a:spcBef>
              <a:spcAft>
                <a:spcPts val="0"/>
              </a:spcAft>
              <a:buClr>
                <a:schemeClr val="dk1"/>
              </a:buClr>
              <a:buSzPts val="1700"/>
              <a:buFont typeface="Times New Roman"/>
              <a:buAutoNum type="arabicPeriod"/>
            </a:pPr>
            <a:r>
              <a:rPr lang="en-US" sz="1700">
                <a:solidFill>
                  <a:schemeClr val="dk1"/>
                </a:solidFill>
                <a:latin typeface="Times New Roman"/>
                <a:ea typeface="Times New Roman"/>
                <a:cs typeface="Times New Roman"/>
                <a:sym typeface="Times New Roman"/>
              </a:rPr>
              <a:t>What does the geographic distribution of these militias and non-state actors imply in </a:t>
            </a:r>
            <a:endParaRPr sz="1700">
              <a:solidFill>
                <a:schemeClr val="dk1"/>
              </a:solidFill>
              <a:latin typeface="Times New Roman"/>
              <a:ea typeface="Times New Roman"/>
              <a:cs typeface="Times New Roman"/>
              <a:sym typeface="Times New Roman"/>
            </a:endParaRPr>
          </a:p>
          <a:p>
            <a:pPr indent="0" lvl="0" marL="457200" rtl="0" algn="l">
              <a:lnSpc>
                <a:spcPct val="115000"/>
              </a:lnSpc>
              <a:spcBef>
                <a:spcPts val="0"/>
              </a:spcBef>
              <a:spcAft>
                <a:spcPts val="0"/>
              </a:spcAft>
              <a:buNone/>
            </a:pPr>
            <a:r>
              <a:rPr lang="en-US" sz="1700">
                <a:solidFill>
                  <a:schemeClr val="dk1"/>
                </a:solidFill>
                <a:latin typeface="Times New Roman"/>
                <a:ea typeface="Times New Roman"/>
                <a:cs typeface="Times New Roman"/>
                <a:sym typeface="Times New Roman"/>
              </a:rPr>
              <a:t>regard to the stability of certain regions, and what can be done to help these regions</a:t>
            </a:r>
            <a:endParaRPr sz="1700">
              <a:solidFill>
                <a:schemeClr val="dk1"/>
              </a:solidFill>
              <a:latin typeface="Times New Roman"/>
              <a:ea typeface="Times New Roman"/>
              <a:cs typeface="Times New Roman"/>
              <a:sym typeface="Times New Roman"/>
            </a:endParaRPr>
          </a:p>
          <a:p>
            <a:pPr indent="0" lvl="0" marL="457200" rtl="0" algn="l">
              <a:lnSpc>
                <a:spcPct val="115000"/>
              </a:lnSpc>
              <a:spcBef>
                <a:spcPts val="0"/>
              </a:spcBef>
              <a:spcAft>
                <a:spcPts val="0"/>
              </a:spcAft>
              <a:buNone/>
            </a:pPr>
            <a:r>
              <a:rPr lang="en-US" sz="1700">
                <a:solidFill>
                  <a:schemeClr val="dk1"/>
                </a:solidFill>
                <a:latin typeface="Times New Roman"/>
                <a:ea typeface="Times New Roman"/>
                <a:cs typeface="Times New Roman"/>
                <a:sym typeface="Times New Roman"/>
              </a:rPr>
              <a:t>become more politically stable?</a:t>
            </a:r>
            <a:endParaRPr sz="1700">
              <a:solidFill>
                <a:schemeClr val="dk1"/>
              </a:solidFill>
              <a:latin typeface="Times New Roman"/>
              <a:ea typeface="Times New Roman"/>
              <a:cs typeface="Times New Roman"/>
              <a:sym typeface="Times New Roman"/>
            </a:endParaRPr>
          </a:p>
          <a:p>
            <a:pPr indent="-336550" lvl="0" marL="457200" rtl="0" algn="l">
              <a:lnSpc>
                <a:spcPct val="115000"/>
              </a:lnSpc>
              <a:spcBef>
                <a:spcPts val="0"/>
              </a:spcBef>
              <a:spcAft>
                <a:spcPts val="0"/>
              </a:spcAft>
              <a:buClr>
                <a:schemeClr val="dk1"/>
              </a:buClr>
              <a:buSzPts val="1700"/>
              <a:buFont typeface="Times New Roman"/>
              <a:buAutoNum type="arabicPeriod"/>
            </a:pPr>
            <a:r>
              <a:rPr lang="en-US" sz="1700">
                <a:solidFill>
                  <a:schemeClr val="dk1"/>
                </a:solidFill>
                <a:latin typeface="Times New Roman"/>
                <a:ea typeface="Times New Roman"/>
                <a:cs typeface="Times New Roman"/>
                <a:sym typeface="Times New Roman"/>
              </a:rPr>
              <a:t>How can armed groups be incentivized to decommission their arms and ammunition?</a:t>
            </a:r>
            <a:endParaRPr sz="1700">
              <a:solidFill>
                <a:schemeClr val="dk1"/>
              </a:solidFill>
              <a:latin typeface="Times New Roman"/>
              <a:ea typeface="Times New Roman"/>
              <a:cs typeface="Times New Roman"/>
              <a:sym typeface="Times New Roman"/>
            </a:endParaRPr>
          </a:p>
          <a:p>
            <a:pPr indent="-336550" lvl="0" marL="457200" rtl="0" algn="l">
              <a:lnSpc>
                <a:spcPct val="115000"/>
              </a:lnSpc>
              <a:spcBef>
                <a:spcPts val="0"/>
              </a:spcBef>
              <a:spcAft>
                <a:spcPts val="0"/>
              </a:spcAft>
              <a:buClr>
                <a:schemeClr val="dk1"/>
              </a:buClr>
              <a:buSzPts val="1700"/>
              <a:buFont typeface="Times New Roman"/>
              <a:buAutoNum type="arabicPeriod"/>
            </a:pPr>
            <a:r>
              <a:rPr lang="en-US" sz="1700">
                <a:solidFill>
                  <a:schemeClr val="dk1"/>
                </a:solidFill>
                <a:latin typeface="Times New Roman"/>
                <a:ea typeface="Times New Roman"/>
                <a:cs typeface="Times New Roman"/>
                <a:sym typeface="Times New Roman"/>
              </a:rPr>
              <a:t>The loop-holes that exist in arms trade make the current international agreements and</a:t>
            </a:r>
            <a:endParaRPr sz="1700">
              <a:solidFill>
                <a:schemeClr val="dk1"/>
              </a:solidFill>
              <a:latin typeface="Times New Roman"/>
              <a:ea typeface="Times New Roman"/>
              <a:cs typeface="Times New Roman"/>
              <a:sym typeface="Times New Roman"/>
            </a:endParaRPr>
          </a:p>
          <a:p>
            <a:pPr indent="0" lvl="0" marL="457200" rtl="0" algn="l">
              <a:lnSpc>
                <a:spcPct val="115000"/>
              </a:lnSpc>
              <a:spcBef>
                <a:spcPts val="0"/>
              </a:spcBef>
              <a:spcAft>
                <a:spcPts val="0"/>
              </a:spcAft>
              <a:buNone/>
            </a:pPr>
            <a:r>
              <a:rPr lang="en-US" sz="1700">
                <a:solidFill>
                  <a:schemeClr val="dk1"/>
                </a:solidFill>
                <a:latin typeface="Times New Roman"/>
                <a:ea typeface="Times New Roman"/>
                <a:cs typeface="Times New Roman"/>
                <a:sym typeface="Times New Roman"/>
              </a:rPr>
              <a:t>embargoes seem toothless at times. How can they be closed to avoid circumvention of</a:t>
            </a:r>
            <a:endParaRPr sz="1700">
              <a:solidFill>
                <a:schemeClr val="dk1"/>
              </a:solidFill>
              <a:latin typeface="Times New Roman"/>
              <a:ea typeface="Times New Roman"/>
              <a:cs typeface="Times New Roman"/>
              <a:sym typeface="Times New Roman"/>
            </a:endParaRPr>
          </a:p>
          <a:p>
            <a:pPr indent="0" lvl="0" marL="457200" rtl="0" algn="l">
              <a:lnSpc>
                <a:spcPct val="115000"/>
              </a:lnSpc>
              <a:spcBef>
                <a:spcPts val="0"/>
              </a:spcBef>
              <a:spcAft>
                <a:spcPts val="0"/>
              </a:spcAft>
              <a:buNone/>
            </a:pPr>
            <a:r>
              <a:rPr lang="en-US" sz="1700">
                <a:solidFill>
                  <a:schemeClr val="dk1"/>
                </a:solidFill>
                <a:latin typeface="Times New Roman"/>
                <a:ea typeface="Times New Roman"/>
                <a:cs typeface="Times New Roman"/>
                <a:sym typeface="Times New Roman"/>
              </a:rPr>
              <a:t>international agreements and existing embargoes?</a:t>
            </a:r>
            <a:endParaRPr sz="1700">
              <a:solidFill>
                <a:schemeClr val="dk1"/>
              </a:solidFill>
              <a:latin typeface="Times New Roman"/>
              <a:ea typeface="Times New Roman"/>
              <a:cs typeface="Times New Roman"/>
              <a:sym typeface="Times New Roman"/>
            </a:endParaRPr>
          </a:p>
          <a:p>
            <a:pPr indent="-336550" lvl="0" marL="457200" rtl="0" algn="l">
              <a:lnSpc>
                <a:spcPct val="115000"/>
              </a:lnSpc>
              <a:spcBef>
                <a:spcPts val="0"/>
              </a:spcBef>
              <a:spcAft>
                <a:spcPts val="0"/>
              </a:spcAft>
              <a:buClr>
                <a:schemeClr val="dk1"/>
              </a:buClr>
              <a:buSzPts val="1700"/>
              <a:buFont typeface="Times New Roman"/>
              <a:buAutoNum type="arabicPeriod"/>
            </a:pPr>
            <a:r>
              <a:rPr lang="en-US" sz="1700">
                <a:solidFill>
                  <a:schemeClr val="dk1"/>
                </a:solidFill>
                <a:latin typeface="Times New Roman"/>
                <a:ea typeface="Times New Roman"/>
                <a:cs typeface="Times New Roman"/>
                <a:sym typeface="Times New Roman"/>
              </a:rPr>
              <a:t>The trade of arms often also happens illicitly and a more restrictive control on trade and</a:t>
            </a:r>
            <a:endParaRPr sz="1700">
              <a:solidFill>
                <a:schemeClr val="dk1"/>
              </a:solidFill>
              <a:latin typeface="Times New Roman"/>
              <a:ea typeface="Times New Roman"/>
              <a:cs typeface="Times New Roman"/>
              <a:sym typeface="Times New Roman"/>
            </a:endParaRPr>
          </a:p>
          <a:p>
            <a:pPr indent="0" lvl="0" marL="457200" rtl="0" algn="l">
              <a:lnSpc>
                <a:spcPct val="115000"/>
              </a:lnSpc>
              <a:spcBef>
                <a:spcPts val="0"/>
              </a:spcBef>
              <a:spcAft>
                <a:spcPts val="0"/>
              </a:spcAft>
              <a:buNone/>
            </a:pPr>
            <a:r>
              <a:rPr lang="en-US" sz="1700">
                <a:solidFill>
                  <a:schemeClr val="dk1"/>
                </a:solidFill>
                <a:latin typeface="Times New Roman"/>
                <a:ea typeface="Times New Roman"/>
                <a:cs typeface="Times New Roman"/>
                <a:sym typeface="Times New Roman"/>
              </a:rPr>
              <a:t>shipments might lead to a reduction of arms trade. How can it be prevented that terrorists</a:t>
            </a:r>
            <a:endParaRPr sz="1700">
              <a:solidFill>
                <a:schemeClr val="dk1"/>
              </a:solidFill>
              <a:latin typeface="Times New Roman"/>
              <a:ea typeface="Times New Roman"/>
              <a:cs typeface="Times New Roman"/>
              <a:sym typeface="Times New Roman"/>
            </a:endParaRPr>
          </a:p>
          <a:p>
            <a:pPr indent="0" lvl="0" marL="457200" rtl="0" algn="l">
              <a:lnSpc>
                <a:spcPct val="115000"/>
              </a:lnSpc>
              <a:spcBef>
                <a:spcPts val="0"/>
              </a:spcBef>
              <a:spcAft>
                <a:spcPts val="0"/>
              </a:spcAft>
              <a:buNone/>
            </a:pPr>
            <a:r>
              <a:rPr lang="en-US" sz="1700">
                <a:solidFill>
                  <a:schemeClr val="dk1"/>
                </a:solidFill>
                <a:latin typeface="Times New Roman"/>
                <a:ea typeface="Times New Roman"/>
                <a:cs typeface="Times New Roman"/>
                <a:sym typeface="Times New Roman"/>
              </a:rPr>
              <a:t>get their hands on weaponry?</a:t>
            </a:r>
            <a:endParaRPr sz="1700">
              <a:solidFill>
                <a:schemeClr val="dk1"/>
              </a:solidFill>
              <a:latin typeface="Times New Roman"/>
              <a:ea typeface="Times New Roman"/>
              <a:cs typeface="Times New Roman"/>
              <a:sym typeface="Times New Roman"/>
            </a:endParaRPr>
          </a:p>
          <a:p>
            <a:pPr indent="-336550" lvl="0" marL="457200" rtl="0" algn="l">
              <a:lnSpc>
                <a:spcPct val="115000"/>
              </a:lnSpc>
              <a:spcBef>
                <a:spcPts val="0"/>
              </a:spcBef>
              <a:spcAft>
                <a:spcPts val="0"/>
              </a:spcAft>
              <a:buClr>
                <a:schemeClr val="dk1"/>
              </a:buClr>
              <a:buSzPts val="1700"/>
              <a:buFont typeface="Times New Roman"/>
              <a:buAutoNum type="arabicPeriod"/>
            </a:pPr>
            <a:r>
              <a:rPr lang="en-US" sz="1700">
                <a:solidFill>
                  <a:schemeClr val="dk1"/>
                </a:solidFill>
                <a:latin typeface="Times New Roman"/>
                <a:ea typeface="Times New Roman"/>
                <a:cs typeface="Times New Roman"/>
                <a:sym typeface="Times New Roman"/>
              </a:rPr>
              <a:t>Even though the direct support of terrorist groups is something states cannot afford to do</a:t>
            </a:r>
            <a:endParaRPr sz="1700">
              <a:solidFill>
                <a:schemeClr val="dk1"/>
              </a:solidFill>
              <a:latin typeface="Times New Roman"/>
              <a:ea typeface="Times New Roman"/>
              <a:cs typeface="Times New Roman"/>
              <a:sym typeface="Times New Roman"/>
            </a:endParaRPr>
          </a:p>
          <a:p>
            <a:pPr indent="0" lvl="0" marL="457200" rtl="0" algn="l">
              <a:lnSpc>
                <a:spcPct val="115000"/>
              </a:lnSpc>
              <a:spcBef>
                <a:spcPts val="0"/>
              </a:spcBef>
              <a:spcAft>
                <a:spcPts val="0"/>
              </a:spcAft>
              <a:buNone/>
            </a:pPr>
            <a:r>
              <a:rPr lang="en-US" sz="1700">
                <a:solidFill>
                  <a:schemeClr val="dk1"/>
                </a:solidFill>
                <a:latin typeface="Times New Roman"/>
                <a:ea typeface="Times New Roman"/>
                <a:cs typeface="Times New Roman"/>
                <a:sym typeface="Times New Roman"/>
              </a:rPr>
              <a:t>there has been evidence in recent years that terrorist groups get directly supplied with</a:t>
            </a:r>
            <a:endParaRPr sz="1700">
              <a:solidFill>
                <a:schemeClr val="dk1"/>
              </a:solidFill>
              <a:latin typeface="Times New Roman"/>
              <a:ea typeface="Times New Roman"/>
              <a:cs typeface="Times New Roman"/>
              <a:sym typeface="Times New Roman"/>
            </a:endParaRPr>
          </a:p>
          <a:p>
            <a:pPr indent="0" lvl="0" marL="457200" rtl="0" algn="l">
              <a:lnSpc>
                <a:spcPct val="115000"/>
              </a:lnSpc>
              <a:spcBef>
                <a:spcPts val="0"/>
              </a:spcBef>
              <a:spcAft>
                <a:spcPts val="0"/>
              </a:spcAft>
              <a:buNone/>
            </a:pPr>
            <a:r>
              <a:rPr lang="en-US" sz="1700">
                <a:solidFill>
                  <a:schemeClr val="dk1"/>
                </a:solidFill>
                <a:latin typeface="Times New Roman"/>
                <a:ea typeface="Times New Roman"/>
                <a:cs typeface="Times New Roman"/>
                <a:sym typeface="Times New Roman"/>
              </a:rPr>
              <a:t>arms and/or combat training. What can be done to hold these states accountable for their</a:t>
            </a:r>
            <a:endParaRPr sz="1700">
              <a:solidFill>
                <a:schemeClr val="dk1"/>
              </a:solidFill>
              <a:latin typeface="Times New Roman"/>
              <a:ea typeface="Times New Roman"/>
              <a:cs typeface="Times New Roman"/>
              <a:sym typeface="Times New Roman"/>
            </a:endParaRPr>
          </a:p>
          <a:p>
            <a:pPr indent="0" lvl="0" marL="457200" rtl="0" algn="l">
              <a:lnSpc>
                <a:spcPct val="115000"/>
              </a:lnSpc>
              <a:spcBef>
                <a:spcPts val="0"/>
              </a:spcBef>
              <a:spcAft>
                <a:spcPts val="0"/>
              </a:spcAft>
              <a:buNone/>
            </a:pPr>
            <a:r>
              <a:rPr lang="en-US" sz="1700">
                <a:solidFill>
                  <a:schemeClr val="dk1"/>
                </a:solidFill>
                <a:latin typeface="Times New Roman"/>
                <a:ea typeface="Times New Roman"/>
                <a:cs typeface="Times New Roman"/>
                <a:sym typeface="Times New Roman"/>
              </a:rPr>
              <a:t>reckless actions?</a:t>
            </a:r>
            <a:endParaRPr sz="1700">
              <a:solidFill>
                <a:schemeClr val="dk1"/>
              </a:solidFill>
              <a:latin typeface="Times New Roman"/>
              <a:ea typeface="Times New Roman"/>
              <a:cs typeface="Times New Roman"/>
              <a:sym typeface="Times New Roman"/>
            </a:endParaRPr>
          </a:p>
          <a:p>
            <a:pPr indent="-228600" lvl="0" marL="228600" rtl="0" algn="l">
              <a:spcBef>
                <a:spcPts val="380"/>
              </a:spcBef>
              <a:spcAft>
                <a:spcPts val="0"/>
              </a:spcAft>
              <a:buClr>
                <a:srgbClr val="888888"/>
              </a:buClr>
              <a:buSzPts val="1900"/>
              <a:buNone/>
            </a:pPr>
            <a:r>
              <a:t/>
            </a:r>
            <a:endParaRPr sz="1900">
              <a:solidFill>
                <a:schemeClr val="dk1"/>
              </a:solidFill>
              <a:latin typeface="Times New Roman"/>
              <a:ea typeface="Times New Roman"/>
              <a:cs typeface="Times New Roman"/>
              <a:sym typeface="Times New Roman"/>
            </a:endParaRPr>
          </a:p>
        </p:txBody>
      </p:sp>
      <p:pic>
        <p:nvPicPr>
          <p:cNvPr descr="C:\Users\marlyn\Downloads\blue-border-md.png" id="171" name="Google Shape;171;p7"/>
          <p:cNvPicPr preferRelativeResize="0"/>
          <p:nvPr/>
        </p:nvPicPr>
        <p:blipFill rotWithShape="1">
          <a:blip r:embed="rId3">
            <a:alphaModFix/>
          </a:blip>
          <a:srcRect b="0" l="0" r="0" t="0"/>
          <a:stretch/>
        </p:blipFill>
        <p:spPr>
          <a:xfrm>
            <a:off x="2" y="0"/>
            <a:ext cx="1211263" cy="1211262"/>
          </a:xfrm>
          <a:prstGeom prst="rect">
            <a:avLst/>
          </a:prstGeom>
          <a:noFill/>
          <a:ln>
            <a:noFill/>
          </a:ln>
        </p:spPr>
      </p:pic>
      <p:pic>
        <p:nvPicPr>
          <p:cNvPr descr="C:\Users\marlyn\Downloads\blue-border-md.png" id="172" name="Google Shape;172;p7"/>
          <p:cNvPicPr preferRelativeResize="0"/>
          <p:nvPr/>
        </p:nvPicPr>
        <p:blipFill rotWithShape="1">
          <a:blip r:embed="rId3">
            <a:alphaModFix/>
          </a:blip>
          <a:srcRect b="0" l="0" r="0" t="0"/>
          <a:stretch/>
        </p:blipFill>
        <p:spPr>
          <a:xfrm rot="5400000">
            <a:off x="7932738" y="1"/>
            <a:ext cx="1211262" cy="1211263"/>
          </a:xfrm>
          <a:prstGeom prst="rect">
            <a:avLst/>
          </a:prstGeom>
          <a:noFill/>
          <a:ln>
            <a:noFill/>
          </a:ln>
        </p:spPr>
      </p:pic>
      <p:pic>
        <p:nvPicPr>
          <p:cNvPr descr="C:\Users\marlyn\Downloads\blue-border-md.png" id="173" name="Google Shape;173;p7"/>
          <p:cNvPicPr preferRelativeResize="0"/>
          <p:nvPr/>
        </p:nvPicPr>
        <p:blipFill rotWithShape="1">
          <a:blip r:embed="rId3">
            <a:alphaModFix/>
          </a:blip>
          <a:srcRect b="0" l="0" r="0" t="0"/>
          <a:stretch/>
        </p:blipFill>
        <p:spPr>
          <a:xfrm rot="-5400000">
            <a:off x="0" y="5646739"/>
            <a:ext cx="1211262" cy="1211263"/>
          </a:xfrm>
          <a:prstGeom prst="rect">
            <a:avLst/>
          </a:prstGeom>
          <a:noFill/>
          <a:ln>
            <a:noFill/>
          </a:ln>
        </p:spPr>
      </p:pic>
      <p:pic>
        <p:nvPicPr>
          <p:cNvPr descr="C:\Users\marlyn\Downloads\blue-border-md.png" id="174" name="Google Shape;174;p7"/>
          <p:cNvPicPr preferRelativeResize="0"/>
          <p:nvPr/>
        </p:nvPicPr>
        <p:blipFill rotWithShape="1">
          <a:blip r:embed="rId3">
            <a:alphaModFix/>
          </a:blip>
          <a:srcRect b="0" l="0" r="0" t="0"/>
          <a:stretch/>
        </p:blipFill>
        <p:spPr>
          <a:xfrm rot="10800000">
            <a:off x="7932739" y="5646738"/>
            <a:ext cx="1211263" cy="1211262"/>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2017-06-05T05:10:21Z</dcterms:created>
  <dc:creator>marlyn</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0x01010050F1216DEFD93C45A164BBC8B0870B3E</vt:lpwstr>
  </property>
</Properties>
</file>