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8"/>
  </p:notesMasterIdLst>
  <p:sldIdLst>
    <p:sldId id="256" r:id="rId3"/>
    <p:sldId id="257" r:id="rId4"/>
    <p:sldId id="258" r:id="rId5"/>
    <p:sldId id="259" r:id="rId6"/>
    <p:sldId id="260" r:id="rId7"/>
    <p:sldId id="261" r:id="rId8"/>
    <p:sldId id="270" r:id="rId9"/>
    <p:sldId id="262" r:id="rId10"/>
    <p:sldId id="263" r:id="rId11"/>
    <p:sldId id="264" r:id="rId12"/>
    <p:sldId id="265" r:id="rId13"/>
    <p:sldId id="266" r:id="rId14"/>
    <p:sldId id="267" r:id="rId15"/>
    <p:sldId id="268" r:id="rId16"/>
    <p:sldId id="269"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7"/>
  </p:normalViewPr>
  <p:slideViewPr>
    <p:cSldViewPr snapToGrid="0">
      <p:cViewPr varScale="1">
        <p:scale>
          <a:sx n="144" d="100"/>
          <a:sy n="144" d="100"/>
        </p:scale>
        <p:origin x="72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beb6f8ecae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1beb6f8ecae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1beb6f8ecae_2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g1beb6f8ecae_2_16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g1beb6f8ecae_2_16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1beb6f8ecae_2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g1beb6f8ecae_2_17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g1beb6f8ecae_2_17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1beb6f8ecae_2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g1beb6f8ecae_2_18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g1beb6f8ecae_2_18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1beb6f8ecae_2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g1beb6f8ecae_2_19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g1beb6f8ecae_2_19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1beb6f8ecae_2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3" name="Google Shape;273;g1beb6f8ecae_2_20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g1beb6f8ecae_2_20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beb6f8ecae_2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g1beb6f8ecae_2_8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g1beb6f8ecae_2_8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beb6f8ecae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1beb6f8ecae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beb6f8ecae_2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g1beb6f8ecae_2_10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g1beb6f8ecae_2_10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beb6f8ecae_2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1beb6f8ecae_2_1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g1beb6f8ecae_2_1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beb6f8ecae_2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g1beb6f8ecae_2_1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g1beb6f8ecae_2_1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beb6f8ecae_2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g1beb6f8ecae_2_1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g1beb6f8ecae_2_1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1beb6f8ecae_2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g1beb6f8ecae_2_1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g1beb6f8ecae_2_1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beb6f8ecae_2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g1beb6f8ecae_2_15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g1beb6f8ecae_2_15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4"/>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4"/>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4"/>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0"/>
        <p:cNvGrpSpPr/>
        <p:nvPr/>
      </p:nvGrpSpPr>
      <p:grpSpPr>
        <a:xfrm>
          <a:off x="0" y="0"/>
          <a:ext cx="0" cy="0"/>
          <a:chOff x="0" y="0"/>
          <a:chExt cx="0" cy="0"/>
        </a:xfrm>
      </p:grpSpPr>
      <p:sp>
        <p:nvSpPr>
          <p:cNvPr id="61" name="Google Shape;61;p15"/>
          <p:cNvSpPr txBox="1">
            <a:spLocks noGrp="1"/>
          </p:cNvSpPr>
          <p:nvPr>
            <p:ph type="ctrTitle"/>
          </p:nvPr>
        </p:nvSpPr>
        <p:spPr>
          <a:xfrm>
            <a:off x="685800" y="1597820"/>
            <a:ext cx="7772400" cy="110251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5"/>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63" name="Google Shape;63;p15"/>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5"/>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5"/>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6"/>
        <p:cNvGrpSpPr/>
        <p:nvPr/>
      </p:nvGrpSpPr>
      <p:grpSpPr>
        <a:xfrm>
          <a:off x="0" y="0"/>
          <a:ext cx="0" cy="0"/>
          <a:chOff x="0" y="0"/>
          <a:chExt cx="0" cy="0"/>
        </a:xfrm>
      </p:grpSpPr>
      <p:sp>
        <p:nvSpPr>
          <p:cNvPr id="67" name="Google Shape;67;p1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6"/>
          <p:cNvSpPr txBox="1">
            <a:spLocks noGrp="1"/>
          </p:cNvSpPr>
          <p:nvPr>
            <p:ph type="body" idx="1"/>
          </p:nvPr>
        </p:nvSpPr>
        <p:spPr>
          <a:xfrm>
            <a:off x="457200" y="1200152"/>
            <a:ext cx="8229600"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9" name="Google Shape;69;p1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722313" y="3305175"/>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7"/>
          <p:cNvSpPr txBox="1">
            <a:spLocks noGrp="1"/>
          </p:cNvSpPr>
          <p:nvPr>
            <p:ph type="body" idx="1"/>
          </p:nvPr>
        </p:nvSpPr>
        <p:spPr>
          <a:xfrm>
            <a:off x="722313" y="2180036"/>
            <a:ext cx="7772400" cy="112514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75" name="Google Shape;75;p17"/>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7"/>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7"/>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8"/>
          <p:cNvSpPr txBox="1">
            <a:spLocks noGrp="1"/>
          </p:cNvSpPr>
          <p:nvPr>
            <p:ph type="body" idx="1"/>
          </p:nvPr>
        </p:nvSpPr>
        <p:spPr>
          <a:xfrm>
            <a:off x="457200" y="1200152"/>
            <a:ext cx="4038600" cy="339447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81" name="Google Shape;81;p18"/>
          <p:cNvSpPr txBox="1">
            <a:spLocks noGrp="1"/>
          </p:cNvSpPr>
          <p:nvPr>
            <p:ph type="body" idx="2"/>
          </p:nvPr>
        </p:nvSpPr>
        <p:spPr>
          <a:xfrm>
            <a:off x="4648200" y="1200152"/>
            <a:ext cx="4038600" cy="339447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82" name="Google Shape;82;p18"/>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8"/>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8"/>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9"/>
          <p:cNvSpPr txBox="1">
            <a:spLocks noGrp="1"/>
          </p:cNvSpPr>
          <p:nvPr>
            <p:ph type="body" idx="1"/>
          </p:nvPr>
        </p:nvSpPr>
        <p:spPr>
          <a:xfrm>
            <a:off x="457202"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8" name="Google Shape;88;p19"/>
          <p:cNvSpPr txBox="1">
            <a:spLocks noGrp="1"/>
          </p:cNvSpPr>
          <p:nvPr>
            <p:ph type="body" idx="2"/>
          </p:nvPr>
        </p:nvSpPr>
        <p:spPr>
          <a:xfrm>
            <a:off x="457202"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9" name="Google Shape;89;p19"/>
          <p:cNvSpPr txBox="1">
            <a:spLocks noGrp="1"/>
          </p:cNvSpPr>
          <p:nvPr>
            <p:ph type="body" idx="3"/>
          </p:nvPr>
        </p:nvSpPr>
        <p:spPr>
          <a:xfrm>
            <a:off x="4645027"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90" name="Google Shape;90;p19"/>
          <p:cNvSpPr txBox="1">
            <a:spLocks noGrp="1"/>
          </p:cNvSpPr>
          <p:nvPr>
            <p:ph type="body" idx="4"/>
          </p:nvPr>
        </p:nvSpPr>
        <p:spPr>
          <a:xfrm>
            <a:off x="4645027"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91" name="Google Shape;91;p19"/>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9"/>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9"/>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20"/>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0"/>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0"/>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457202" y="204788"/>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21"/>
          <p:cNvSpPr txBox="1">
            <a:spLocks noGrp="1"/>
          </p:cNvSpPr>
          <p:nvPr>
            <p:ph type="body" idx="1"/>
          </p:nvPr>
        </p:nvSpPr>
        <p:spPr>
          <a:xfrm>
            <a:off x="3575051" y="204789"/>
            <a:ext cx="5111751" cy="4389835"/>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02" name="Google Shape;102;p21"/>
          <p:cNvSpPr txBox="1">
            <a:spLocks noGrp="1"/>
          </p:cNvSpPr>
          <p:nvPr>
            <p:ph type="body" idx="2"/>
          </p:nvPr>
        </p:nvSpPr>
        <p:spPr>
          <a:xfrm>
            <a:off x="457202" y="1076327"/>
            <a:ext cx="3008313" cy="351829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3" name="Google Shape;103;p21"/>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1"/>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1"/>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1792288" y="3600451"/>
            <a:ext cx="5486400" cy="42505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22"/>
          <p:cNvSpPr>
            <a:spLocks noGrp="1"/>
          </p:cNvSpPr>
          <p:nvPr>
            <p:ph type="pic" idx="2"/>
          </p:nvPr>
        </p:nvSpPr>
        <p:spPr>
          <a:xfrm>
            <a:off x="1792288" y="459581"/>
            <a:ext cx="5486400" cy="3086100"/>
          </a:xfrm>
          <a:prstGeom prst="rect">
            <a:avLst/>
          </a:prstGeom>
          <a:noFill/>
          <a:ln>
            <a:noFill/>
          </a:ln>
        </p:spPr>
      </p:sp>
      <p:sp>
        <p:nvSpPr>
          <p:cNvPr id="109" name="Google Shape;109;p22"/>
          <p:cNvSpPr txBox="1">
            <a:spLocks noGrp="1"/>
          </p:cNvSpPr>
          <p:nvPr>
            <p:ph type="body" idx="1"/>
          </p:nvPr>
        </p:nvSpPr>
        <p:spPr>
          <a:xfrm>
            <a:off x="1792288" y="4025504"/>
            <a:ext cx="5486400" cy="603646"/>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10" name="Google Shape;110;p22"/>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2"/>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2"/>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2874764" y="-1217412"/>
            <a:ext cx="3394472"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6" name="Google Shape;116;p23"/>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3"/>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3"/>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463778" y="1371602"/>
            <a:ext cx="4388644"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1" name="Google Shape;121;p24"/>
          <p:cNvSpPr txBox="1">
            <a:spLocks noGrp="1"/>
          </p:cNvSpPr>
          <p:nvPr>
            <p:ph type="body" idx="1"/>
          </p:nvPr>
        </p:nvSpPr>
        <p:spPr>
          <a:xfrm rot="5400000">
            <a:off x="1272778" y="-609598"/>
            <a:ext cx="4388644"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2" name="Google Shape;122;p24"/>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4"/>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4"/>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200152"/>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democraticac.de/?p=66798"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https://trendsresearch.org/ar/insight/turkish-relations-in-the-middle-east18-2/" TargetMode="External"/><Relationship Id="rId5" Type="http://schemas.openxmlformats.org/officeDocument/2006/relationships/hyperlink" Target="https://meu.edu.jo/libraryTheses/586a397262f1a_1.pdf" TargetMode="External"/><Relationship Id="rId4" Type="http://schemas.openxmlformats.org/officeDocument/2006/relationships/hyperlink" Target="https://www.mfa.gov.tr/%D8%A7%D9%84%D8%B9%D9%84%D8%A7%D9%82%D8%A7%D8%AA-%D8%A7%D9%84%D8%AA%D8%B1%D9%83%D9%8A%D8%A9-%D9%85%D8%B9-%D8%AF%D9%88%D9%84-%D8%A7%D9%84%D8%B4%D8%B1%D9%82-%D8%A7%D9%84%D8%A3%D9%88%D8%B3%D8%B7-%D9%88%D8%B4%D9%85%D8%A7%D9%84-%D8%A3%D9%81%D8%B1%D9%8A%D9%82%D9%8A%D8%A7.ar.mfa"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hyperlink" Target="https://unidir.org/node/6631" TargetMode="External"/><Relationship Id="rId3" Type="http://schemas.openxmlformats.org/officeDocument/2006/relationships/image" Target="../media/image2.png"/><Relationship Id="rId7" Type="http://schemas.openxmlformats.org/officeDocument/2006/relationships/hyperlink" Target="https://www.un.org/ar/ga/52/res/res52034.htm"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hyperlink" Target="https://www.iaea.org/ar/bulletin/lwikala-wainsha-mintaqa-khalya-min-lasliha-lnawawya-fy-lsharq-lawsat" TargetMode="External"/><Relationship Id="rId5" Type="http://schemas.openxmlformats.org/officeDocument/2006/relationships/hyperlink" Target="https://www.un.org/unispal/document/auto-insert-187249/" TargetMode="External"/><Relationship Id="rId4" Type="http://schemas.openxmlformats.org/officeDocument/2006/relationships/hyperlink" Target="https://www.un.org/nwfz/content/overview-nuclear-weapon-free-zones#:~:text=Nuclear%2DWeapon%2DFree%20Zones%20are,efforts%20towards%20peace%20and%20securi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25" descr="C:\Users\marlyn\Documents\WINMUN\WINMUN logo.png"/>
          <p:cNvPicPr preferRelativeResize="0"/>
          <p:nvPr/>
        </p:nvPicPr>
        <p:blipFill rotWithShape="1">
          <a:blip r:embed="rId3">
            <a:alphaModFix/>
          </a:blip>
          <a:srcRect l="3361" t="21841" r="3886" b="23994"/>
          <a:stretch/>
        </p:blipFill>
        <p:spPr>
          <a:xfrm>
            <a:off x="2362200" y="285750"/>
            <a:ext cx="4343400" cy="2986088"/>
          </a:xfrm>
          <a:prstGeom prst="rect">
            <a:avLst/>
          </a:prstGeom>
          <a:noFill/>
          <a:ln>
            <a:noFill/>
          </a:ln>
        </p:spPr>
      </p:pic>
      <p:pic>
        <p:nvPicPr>
          <p:cNvPr id="130" name="Google Shape;130;p25" descr="C:\Users\marlyn\Downloads\blue-border-md.png"/>
          <p:cNvPicPr preferRelativeResize="0"/>
          <p:nvPr/>
        </p:nvPicPr>
        <p:blipFill rotWithShape="1">
          <a:blip r:embed="rId4">
            <a:alphaModFix/>
          </a:blip>
          <a:srcRect/>
          <a:stretch/>
        </p:blipFill>
        <p:spPr>
          <a:xfrm>
            <a:off x="2" y="0"/>
            <a:ext cx="908447" cy="908447"/>
          </a:xfrm>
          <a:prstGeom prst="rect">
            <a:avLst/>
          </a:prstGeom>
          <a:noFill/>
          <a:ln>
            <a:noFill/>
          </a:ln>
        </p:spPr>
      </p:pic>
      <p:pic>
        <p:nvPicPr>
          <p:cNvPr id="131" name="Google Shape;131;p25" descr="C:\Users\marlyn\Downloads\blue-border-md.png"/>
          <p:cNvPicPr preferRelativeResize="0"/>
          <p:nvPr/>
        </p:nvPicPr>
        <p:blipFill rotWithShape="1">
          <a:blip r:embed="rId4">
            <a:alphaModFix/>
          </a:blip>
          <a:srcRect/>
          <a:stretch/>
        </p:blipFill>
        <p:spPr>
          <a:xfrm rot="10800000">
            <a:off x="8235555" y="4235054"/>
            <a:ext cx="908447" cy="908446"/>
          </a:xfrm>
          <a:prstGeom prst="rect">
            <a:avLst/>
          </a:prstGeom>
          <a:noFill/>
          <a:ln>
            <a:noFill/>
          </a:ln>
        </p:spPr>
      </p:pic>
      <p:pic>
        <p:nvPicPr>
          <p:cNvPr id="132" name="Google Shape;132;p25" descr="C:\Users\marlyn\Downloads\blue-border-md.png"/>
          <p:cNvPicPr preferRelativeResize="0"/>
          <p:nvPr/>
        </p:nvPicPr>
        <p:blipFill rotWithShape="1">
          <a:blip r:embed="rId4">
            <a:alphaModFix/>
          </a:blip>
          <a:srcRect/>
          <a:stretch/>
        </p:blipFill>
        <p:spPr>
          <a:xfrm rot="-5400000">
            <a:off x="0" y="4235054"/>
            <a:ext cx="908446" cy="908447"/>
          </a:xfrm>
          <a:prstGeom prst="rect">
            <a:avLst/>
          </a:prstGeom>
          <a:noFill/>
          <a:ln>
            <a:noFill/>
          </a:ln>
        </p:spPr>
      </p:pic>
      <p:pic>
        <p:nvPicPr>
          <p:cNvPr id="133" name="Google Shape;133;p25" descr="C:\Users\marlyn\Downloads\blue-border-md.png"/>
          <p:cNvPicPr preferRelativeResize="0"/>
          <p:nvPr/>
        </p:nvPicPr>
        <p:blipFill rotWithShape="1">
          <a:blip r:embed="rId4">
            <a:alphaModFix/>
          </a:blip>
          <a:srcRect/>
          <a:stretch/>
        </p:blipFill>
        <p:spPr>
          <a:xfrm rot="5400000">
            <a:off x="8235554" y="1"/>
            <a:ext cx="908447" cy="908447"/>
          </a:xfrm>
          <a:prstGeom prst="rect">
            <a:avLst/>
          </a:prstGeom>
          <a:noFill/>
          <a:ln>
            <a:noFill/>
          </a:ln>
        </p:spPr>
      </p:pic>
      <p:sp>
        <p:nvSpPr>
          <p:cNvPr id="134" name="Google Shape;134;p25"/>
          <p:cNvSpPr/>
          <p:nvPr/>
        </p:nvSpPr>
        <p:spPr>
          <a:xfrm>
            <a:off x="1270290" y="3542552"/>
            <a:ext cx="6527100" cy="692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5400" b="1" i="0" u="none" strike="noStrike" cap="none">
                <a:solidFill>
                  <a:srgbClr val="00B0F0"/>
                </a:solidFill>
                <a:latin typeface="Times New Roman"/>
                <a:ea typeface="Times New Roman"/>
                <a:cs typeface="Times New Roman"/>
                <a:sym typeface="Times New Roman"/>
              </a:rPr>
              <a:t>اللجنة العربية</a:t>
            </a:r>
            <a:endParaRPr sz="5400" b="1" i="0" u="none" strike="noStrike" cap="none">
              <a:solidFill>
                <a:srgbClr val="00B0F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33"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221" name="Google Shape;221;p33"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222" name="Google Shape;222;p33" descr="C:\Users\marlyn\Downloads\blue-border-md.png"/>
          <p:cNvPicPr preferRelativeResize="0"/>
          <p:nvPr/>
        </p:nvPicPr>
        <p:blipFill rotWithShape="1">
          <a:blip r:embed="rId3">
            <a:alphaModFix/>
          </a:blip>
          <a:srcRect/>
          <a:stretch/>
        </p:blipFill>
        <p:spPr>
          <a:xfrm rot="-5400000">
            <a:off x="0" y="4235054"/>
            <a:ext cx="908446" cy="908447"/>
          </a:xfrm>
          <a:prstGeom prst="rect">
            <a:avLst/>
          </a:prstGeom>
          <a:noFill/>
          <a:ln>
            <a:noFill/>
          </a:ln>
        </p:spPr>
      </p:pic>
      <p:pic>
        <p:nvPicPr>
          <p:cNvPr id="223" name="Google Shape;223;p33"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224" name="Google Shape;224;p33"/>
          <p:cNvSpPr txBox="1"/>
          <p:nvPr/>
        </p:nvSpPr>
        <p:spPr>
          <a:xfrm>
            <a:off x="2247900" y="171450"/>
            <a:ext cx="4648200" cy="646290"/>
          </a:xfrm>
          <a:prstGeom prst="rect">
            <a:avLst/>
          </a:prstGeom>
          <a:noFill/>
          <a:ln>
            <a:noFill/>
          </a:ln>
        </p:spPr>
        <p:txBody>
          <a:bodyPr spcFirstLastPara="1" wrap="square" lIns="91425" tIns="45700" rIns="91425" bIns="45700" anchor="t" anchorCtr="0">
            <a:spAutoFit/>
          </a:bodyPr>
          <a:lstStyle/>
          <a:p>
            <a:pPr marL="0" marR="0" lvl="0" indent="0" algn="ctr" rtl="1">
              <a:spcBef>
                <a:spcPts val="0"/>
              </a:spcBef>
              <a:spcAft>
                <a:spcPts val="0"/>
              </a:spcAft>
              <a:buNone/>
            </a:pPr>
            <a:r>
              <a:rPr lang="en" sz="3600" b="1">
                <a:solidFill>
                  <a:srgbClr val="00B0F0"/>
                </a:solidFill>
                <a:latin typeface="Times New Roman"/>
                <a:ea typeface="Times New Roman"/>
                <a:cs typeface="Times New Roman"/>
                <a:sym typeface="Times New Roman"/>
              </a:rPr>
              <a:t>مصادر موثوقة و مقترحة</a:t>
            </a:r>
            <a:endParaRPr sz="3600" b="1">
              <a:solidFill>
                <a:srgbClr val="00B0F0"/>
              </a:solidFill>
              <a:latin typeface="Times New Roman"/>
              <a:ea typeface="Times New Roman"/>
              <a:cs typeface="Times New Roman"/>
              <a:sym typeface="Times New Roman"/>
            </a:endParaRPr>
          </a:p>
        </p:txBody>
      </p:sp>
      <p:sp>
        <p:nvSpPr>
          <p:cNvPr id="225" name="Google Shape;225;p33"/>
          <p:cNvSpPr txBox="1"/>
          <p:nvPr/>
        </p:nvSpPr>
        <p:spPr>
          <a:xfrm>
            <a:off x="599350" y="1186500"/>
            <a:ext cx="7791600" cy="2770500"/>
          </a:xfrm>
          <a:prstGeom prst="rect">
            <a:avLst/>
          </a:prstGeom>
          <a:noFill/>
          <a:ln>
            <a:noFill/>
          </a:ln>
        </p:spPr>
        <p:txBody>
          <a:bodyPr spcFirstLastPara="1" wrap="square" lIns="91425" tIns="91425" rIns="91425" bIns="91425" anchor="t" anchorCtr="0">
            <a:spAutoFit/>
          </a:bodyPr>
          <a:lstStyle/>
          <a:p>
            <a:pPr marL="139700" lvl="0" algn="ctr" rtl="0">
              <a:spcBef>
                <a:spcPts val="0"/>
              </a:spcBef>
              <a:spcAft>
                <a:spcPts val="0"/>
              </a:spcAft>
              <a:buSzPts val="1400"/>
            </a:pPr>
            <a:r>
              <a:rPr lang="en" u="sng" dirty="0">
                <a:solidFill>
                  <a:schemeClr val="hlink"/>
                </a:solidFill>
                <a:latin typeface="Calibri"/>
                <a:ea typeface="Calibri"/>
                <a:cs typeface="Calibri"/>
                <a:sym typeface="Calibri"/>
                <a:hlinkClick r:id="rId4"/>
              </a:rPr>
              <a:t>https://www.mfa.gov.tr/%D8%A7%D9%84%D8%B9%D9%84%D8%A7%D9%82%D8%A7%D8%AA-%D8%A7%D9%84%D8%AA%D8%B1%D9%83%D9%8A%D8%A9-%D9%85%D8%B9-%D8%AF%D9%88%D9%84-%D8%A7%D9%84%D8%B4%D8%B1%D9%82-%D8%A7%D9%84%D8%A3%D9%88%D8%B3%D8%B7-%D9%88%D8%B4%D9%85%D8%A7%D9%84-%D8%A3%D9%81%D8%B1%D9%8A%D9%82%D9%8A%D8%A7.ar.mfa</a:t>
            </a:r>
            <a:endParaRPr dirty="0">
              <a:latin typeface="Calibri"/>
              <a:ea typeface="Calibri"/>
              <a:cs typeface="Calibri"/>
              <a:sym typeface="Calibri"/>
            </a:endParaRPr>
          </a:p>
          <a:p>
            <a:pPr marL="457200" lvl="0" indent="0" algn="ctr" rtl="0">
              <a:spcBef>
                <a:spcPts val="0"/>
              </a:spcBef>
              <a:spcAft>
                <a:spcPts val="0"/>
              </a:spcAft>
              <a:buNone/>
            </a:pPr>
            <a:endParaRPr dirty="0">
              <a:latin typeface="Calibri"/>
              <a:ea typeface="Calibri"/>
              <a:cs typeface="Calibri"/>
              <a:sym typeface="Calibri"/>
            </a:endParaRPr>
          </a:p>
          <a:p>
            <a:pPr marL="139700" lvl="0" algn="ctr" rtl="0">
              <a:spcBef>
                <a:spcPts val="0"/>
              </a:spcBef>
              <a:spcAft>
                <a:spcPts val="0"/>
              </a:spcAft>
              <a:buSzPts val="1400"/>
            </a:pPr>
            <a:r>
              <a:rPr lang="en" u="sng" dirty="0">
                <a:solidFill>
                  <a:schemeClr val="hlink"/>
                </a:solidFill>
                <a:latin typeface="Calibri"/>
                <a:ea typeface="Calibri"/>
                <a:cs typeface="Calibri"/>
                <a:sym typeface="Calibri"/>
                <a:hlinkClick r:id="rId5"/>
              </a:rPr>
              <a:t>https://meu.edu.jo/libraryTheses/586a397262f1a_1.pdf</a:t>
            </a:r>
            <a:endParaRPr dirty="0">
              <a:latin typeface="Calibri"/>
              <a:ea typeface="Calibri"/>
              <a:cs typeface="Calibri"/>
              <a:sym typeface="Calibri"/>
            </a:endParaRPr>
          </a:p>
          <a:p>
            <a:pPr marL="457200" lvl="0" indent="0" algn="ctr" rtl="0">
              <a:spcBef>
                <a:spcPts val="0"/>
              </a:spcBef>
              <a:spcAft>
                <a:spcPts val="0"/>
              </a:spcAft>
              <a:buNone/>
            </a:pPr>
            <a:endParaRPr dirty="0">
              <a:latin typeface="Calibri"/>
              <a:ea typeface="Calibri"/>
              <a:cs typeface="Calibri"/>
              <a:sym typeface="Calibri"/>
            </a:endParaRPr>
          </a:p>
          <a:p>
            <a:pPr marL="139700" lvl="0" algn="ctr" rtl="0">
              <a:spcBef>
                <a:spcPts val="0"/>
              </a:spcBef>
              <a:spcAft>
                <a:spcPts val="0"/>
              </a:spcAft>
              <a:buSzPts val="1400"/>
            </a:pPr>
            <a:r>
              <a:rPr lang="en" u="sng" dirty="0">
                <a:solidFill>
                  <a:schemeClr val="hlink"/>
                </a:solidFill>
                <a:latin typeface="Calibri"/>
                <a:ea typeface="Calibri"/>
                <a:cs typeface="Calibri"/>
                <a:sym typeface="Calibri"/>
                <a:hlinkClick r:id="rId6"/>
              </a:rPr>
              <a:t>https://trendsresearch.org/ar/insight/turkish-relations-in-the-middle-east18-2/</a:t>
            </a:r>
            <a:endParaRPr dirty="0">
              <a:latin typeface="Calibri"/>
              <a:ea typeface="Calibri"/>
              <a:cs typeface="Calibri"/>
              <a:sym typeface="Calibri"/>
            </a:endParaRPr>
          </a:p>
          <a:p>
            <a:pPr marL="457200" lvl="0" indent="0" algn="ctr" rtl="0">
              <a:spcBef>
                <a:spcPts val="0"/>
              </a:spcBef>
              <a:spcAft>
                <a:spcPts val="0"/>
              </a:spcAft>
              <a:buNone/>
            </a:pPr>
            <a:endParaRPr dirty="0">
              <a:latin typeface="Calibri"/>
              <a:ea typeface="Calibri"/>
              <a:cs typeface="Calibri"/>
              <a:sym typeface="Calibri"/>
            </a:endParaRPr>
          </a:p>
          <a:p>
            <a:pPr marL="139700" lvl="0" algn="ctr" rtl="0">
              <a:spcBef>
                <a:spcPts val="0"/>
              </a:spcBef>
              <a:spcAft>
                <a:spcPts val="0"/>
              </a:spcAft>
              <a:buSzPts val="1400"/>
            </a:pPr>
            <a:r>
              <a:rPr lang="en" u="sng" dirty="0">
                <a:solidFill>
                  <a:schemeClr val="hlink"/>
                </a:solidFill>
                <a:latin typeface="Calibri"/>
                <a:ea typeface="Calibri"/>
                <a:cs typeface="Calibri"/>
                <a:sym typeface="Calibri"/>
                <a:hlinkClick r:id="rId7"/>
              </a:rPr>
              <a:t>https://democraticac.de/?p=66798</a:t>
            </a:r>
            <a:endParaRPr dirty="0">
              <a:latin typeface="Calibri"/>
              <a:ea typeface="Calibri"/>
              <a:cs typeface="Calibri"/>
              <a:sym typeface="Calibri"/>
            </a:endParaRPr>
          </a:p>
          <a:p>
            <a:pPr marL="457200" lvl="0" indent="0" algn="ctr" rtl="0">
              <a:spcBef>
                <a:spcPts val="0"/>
              </a:spcBef>
              <a:spcAft>
                <a:spcPts val="0"/>
              </a:spcAft>
              <a:buNone/>
            </a:pPr>
            <a:endParaRPr dirty="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Google Shape;231;p34" descr="C:\Users\marlyn\Downloads\blue-border-md.png"/>
          <p:cNvPicPr preferRelativeResize="0"/>
          <p:nvPr/>
        </p:nvPicPr>
        <p:blipFill rotWithShape="1">
          <a:blip r:embed="rId3">
            <a:alphaModFix/>
          </a:blip>
          <a:srcRect/>
          <a:stretch/>
        </p:blipFill>
        <p:spPr>
          <a:xfrm>
            <a:off x="2" y="0"/>
            <a:ext cx="1066799" cy="908447"/>
          </a:xfrm>
          <a:prstGeom prst="rect">
            <a:avLst/>
          </a:prstGeom>
          <a:noFill/>
          <a:ln>
            <a:noFill/>
          </a:ln>
        </p:spPr>
      </p:pic>
      <p:pic>
        <p:nvPicPr>
          <p:cNvPr id="232" name="Google Shape;232;p34"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233" name="Google Shape;233;p34" descr="C:\Users\marlyn\Downloads\blue-border-md.png"/>
          <p:cNvPicPr preferRelativeResize="0"/>
          <p:nvPr/>
        </p:nvPicPr>
        <p:blipFill rotWithShape="1">
          <a:blip r:embed="rId3">
            <a:alphaModFix/>
          </a:blip>
          <a:srcRect/>
          <a:stretch/>
        </p:blipFill>
        <p:spPr>
          <a:xfrm rot="-5400000">
            <a:off x="-35123" y="4270177"/>
            <a:ext cx="908446" cy="838200"/>
          </a:xfrm>
          <a:prstGeom prst="rect">
            <a:avLst/>
          </a:prstGeom>
          <a:noFill/>
          <a:ln>
            <a:noFill/>
          </a:ln>
        </p:spPr>
      </p:pic>
      <p:pic>
        <p:nvPicPr>
          <p:cNvPr id="234" name="Google Shape;234;p34"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235" name="Google Shape;235;p34"/>
          <p:cNvSpPr txBox="1"/>
          <p:nvPr/>
        </p:nvSpPr>
        <p:spPr>
          <a:xfrm>
            <a:off x="952500" y="73349"/>
            <a:ext cx="7239000" cy="10158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 sz="2000" b="1">
                <a:solidFill>
                  <a:schemeClr val="dk1"/>
                </a:solidFill>
                <a:latin typeface="Times New Roman"/>
                <a:ea typeface="Times New Roman"/>
                <a:cs typeface="Times New Roman"/>
                <a:sym typeface="Times New Roman"/>
              </a:rPr>
              <a:t>لجنة: </a:t>
            </a:r>
            <a:r>
              <a:rPr lang="en" sz="2000">
                <a:solidFill>
                  <a:schemeClr val="dk1"/>
                </a:solidFill>
                <a:latin typeface="Times New Roman"/>
                <a:ea typeface="Times New Roman"/>
                <a:cs typeface="Times New Roman"/>
                <a:sym typeface="Times New Roman"/>
              </a:rPr>
              <a:t>اللجنة العربية</a:t>
            </a:r>
            <a:endParaRPr sz="2000">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2000" b="1">
                <a:solidFill>
                  <a:schemeClr val="dk1"/>
                </a:solidFill>
                <a:latin typeface="Times New Roman"/>
                <a:ea typeface="Times New Roman"/>
                <a:cs typeface="Times New Roman"/>
                <a:sym typeface="Times New Roman"/>
              </a:rPr>
              <a:t>الموضوع: </a:t>
            </a:r>
            <a:r>
              <a:rPr lang="en" sz="2000">
                <a:solidFill>
                  <a:srgbClr val="222222"/>
                </a:solidFill>
                <a:highlight>
                  <a:srgbClr val="FFFFFF"/>
                </a:highlight>
                <a:latin typeface="Times New Roman"/>
                <a:ea typeface="Times New Roman"/>
                <a:cs typeface="Times New Roman"/>
                <a:sym typeface="Times New Roman"/>
              </a:rPr>
              <a:t>إنشاء منطقة خالية من الأسلحة النووية في الشرق الأوسط</a:t>
            </a:r>
            <a:endParaRPr sz="2000" b="1">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2000" b="1">
                <a:solidFill>
                  <a:schemeClr val="dk1"/>
                </a:solidFill>
                <a:latin typeface="Times New Roman"/>
                <a:ea typeface="Times New Roman"/>
                <a:cs typeface="Times New Roman"/>
                <a:sym typeface="Times New Roman"/>
              </a:rPr>
              <a:t>الكاتب: </a:t>
            </a:r>
            <a:r>
              <a:rPr lang="en" sz="2000">
                <a:solidFill>
                  <a:schemeClr val="dk1"/>
                </a:solidFill>
                <a:latin typeface="Times New Roman"/>
                <a:ea typeface="Times New Roman"/>
                <a:cs typeface="Times New Roman"/>
                <a:sym typeface="Times New Roman"/>
              </a:rPr>
              <a:t>إياد هجرس </a:t>
            </a:r>
            <a:endParaRPr sz="2000">
              <a:solidFill>
                <a:schemeClr val="dk1"/>
              </a:solidFill>
              <a:latin typeface="Times New Roman"/>
              <a:ea typeface="Times New Roman"/>
              <a:cs typeface="Times New Roman"/>
              <a:sym typeface="Times New Roman"/>
            </a:endParaRPr>
          </a:p>
        </p:txBody>
      </p:sp>
      <p:sp>
        <p:nvSpPr>
          <p:cNvPr id="236" name="Google Shape;236;p34"/>
          <p:cNvSpPr txBox="1"/>
          <p:nvPr/>
        </p:nvSpPr>
        <p:spPr>
          <a:xfrm>
            <a:off x="2999912" y="735751"/>
            <a:ext cx="2895600" cy="6462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ar-SA" sz="3600" b="1">
                <a:solidFill>
                  <a:srgbClr val="00B0F0"/>
                </a:solidFill>
                <a:latin typeface="Times New Roman"/>
                <a:ea typeface="Times New Roman"/>
                <a:cs typeface="Times New Roman"/>
                <a:sym typeface="Times New Roman"/>
              </a:rPr>
              <a:t>مقدمة</a:t>
            </a:r>
          </a:p>
        </p:txBody>
      </p:sp>
      <p:sp>
        <p:nvSpPr>
          <p:cNvPr id="237" name="Google Shape;237;p34"/>
          <p:cNvSpPr txBox="1"/>
          <p:nvPr/>
        </p:nvSpPr>
        <p:spPr>
          <a:xfrm>
            <a:off x="32012" y="1282144"/>
            <a:ext cx="8831400" cy="406262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ar-SA" sz="1800" dirty="0">
                <a:latin typeface="Times New Roman"/>
                <a:ea typeface="Times New Roman"/>
                <a:cs typeface="Times New Roman"/>
                <a:sym typeface="Times New Roman"/>
              </a:rPr>
              <a:t>إن فكرة إنشاء مناطق خالية من الأسلحة النووية ليست جديدة. توجد منطقتان من هذا القبيل لبعض الوقت في أمريكا اللاتينية ، وكذلك في منطقة البحر الكاريبي وجنوب المحيط الهادئ. والثالث يشمل المنطقة الشاسعة الخالية من البشر في أنتاركتيكا ، والتي تتمتع بوضع منزوع السلاح منذ الستينيات. من الخبرة المكتسبة حتى الآن ، وخاصة من المناقشة الجارية لمختلف المقترحات الأخرى ، من الواضح أن كل منطقة ، حالية وإمكانيات ، لها كل منها يصبح مسعى فريدًا.</a:t>
            </a:r>
          </a:p>
          <a:p>
            <a:pPr marL="0" lvl="0" indent="0" algn="r" rtl="0">
              <a:spcBef>
                <a:spcPts val="0"/>
              </a:spcBef>
              <a:spcAft>
                <a:spcPts val="0"/>
              </a:spcAft>
              <a:buClr>
                <a:schemeClr val="dk1"/>
              </a:buClr>
              <a:buSzPts val="1100"/>
              <a:buFont typeface="Arial"/>
              <a:buNone/>
            </a:pPr>
            <a:endParaRPr lang="ar-SA" sz="1800" dirty="0">
              <a:latin typeface="Times New Roman"/>
              <a:ea typeface="Times New Roman"/>
              <a:cs typeface="Times New Roman"/>
              <a:sym typeface="Times New Roman"/>
            </a:endParaRPr>
          </a:p>
          <a:p>
            <a:pPr marL="0" lvl="0" indent="0" algn="r" rtl="0">
              <a:spcBef>
                <a:spcPts val="0"/>
              </a:spcBef>
              <a:spcAft>
                <a:spcPts val="0"/>
              </a:spcAft>
              <a:buClr>
                <a:schemeClr val="dk1"/>
              </a:buClr>
              <a:buSzPts val="1100"/>
              <a:buFont typeface="Arial"/>
              <a:buNone/>
            </a:pPr>
            <a:r>
              <a:rPr lang="ar-SA" sz="1800" dirty="0">
                <a:latin typeface="Times New Roman"/>
                <a:ea typeface="Times New Roman"/>
                <a:cs typeface="Times New Roman"/>
                <a:sym typeface="Times New Roman"/>
              </a:rPr>
              <a:t>هناك أكثر من سبب يجعل المنطقة الخالية من الأسلحة النووية في الشرق الأوسط تستحق هذا الوضع. أبرزها الحماية في الشرق الأوسط ، على الرغم من أن الأحداث الأخيرة في الخليج العربي ليست نفس المخاوف الأمنية طويلة الأجل مثل القضية العربية الإسرائيلية ، إلا أنها لا تزال تعزز الحاجة إلى ضمانات أمنية أكبر في جميع أنحاء الشرق الأوسط. هذه العوامل تبذل أي جهد لإنشاء مثل هذه المنطقة في غاية الصعوبة ، ولكن في نفس الوقت ، </a:t>
            </a:r>
            <a:r>
              <a:rPr lang="ar-SA" sz="1800" dirty="0" err="1">
                <a:latin typeface="Times New Roman"/>
                <a:ea typeface="Times New Roman"/>
                <a:cs typeface="Times New Roman"/>
                <a:sym typeface="Times New Roman"/>
              </a:rPr>
              <a:t>وللاسباب</a:t>
            </a:r>
            <a:r>
              <a:rPr lang="ar-SA" sz="1800" dirty="0">
                <a:latin typeface="Times New Roman"/>
                <a:ea typeface="Times New Roman"/>
                <a:cs typeface="Times New Roman"/>
                <a:sym typeface="Times New Roman"/>
              </a:rPr>
              <a:t> نفسها ، فهي هدف عاجل ومرغوب فيه للغاية. هذه الحقيقة معترف بها بالكامل في نص قرار الجمعية العامة ، الذي دعا إلى إعداد هذه الدراسة التركيز على التدابير العملية والقابلة للتحقق التي من شأنها أن تسهم في إنشاء مثل هذه المنطقة في الشرق الأوسط ، بدلاً من إنشائها الفعلي. يجب أن يأتي في نهاية المطاف نتيجة لبناء ثقة كافية بين الجهات الفاعلة الرئيسية في المنطقة التي يمكن عندها البدء في تعهدات رسمية لهذا الغرض.</a:t>
            </a:r>
          </a:p>
          <a:p>
            <a:pPr marL="0" lvl="0" indent="0" algn="l" rtl="0">
              <a:spcBef>
                <a:spcPts val="0"/>
              </a:spcBef>
              <a:spcAft>
                <a:spcPts val="0"/>
              </a:spcAft>
              <a:buNone/>
            </a:pPr>
            <a:endParaRPr lang="ar-SA" sz="1800" dirty="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pic>
        <p:nvPicPr>
          <p:cNvPr id="243" name="Google Shape;243;p35"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244" name="Google Shape;244;p35"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245" name="Google Shape;245;p35" descr="C:\Users\marlyn\Downloads\blue-border-md.png"/>
          <p:cNvPicPr preferRelativeResize="0"/>
          <p:nvPr/>
        </p:nvPicPr>
        <p:blipFill rotWithShape="1">
          <a:blip r:embed="rId3">
            <a:alphaModFix/>
          </a:blip>
          <a:srcRect/>
          <a:stretch/>
        </p:blipFill>
        <p:spPr>
          <a:xfrm rot="-5400000">
            <a:off x="2978" y="4232076"/>
            <a:ext cx="908446" cy="914403"/>
          </a:xfrm>
          <a:prstGeom prst="rect">
            <a:avLst/>
          </a:prstGeom>
          <a:noFill/>
          <a:ln>
            <a:noFill/>
          </a:ln>
        </p:spPr>
      </p:pic>
      <p:pic>
        <p:nvPicPr>
          <p:cNvPr id="246" name="Google Shape;246;p35"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247" name="Google Shape;247;p35"/>
          <p:cNvSpPr txBox="1"/>
          <p:nvPr/>
        </p:nvSpPr>
        <p:spPr>
          <a:xfrm>
            <a:off x="2438400" y="228600"/>
            <a:ext cx="4453730" cy="6462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ar-SA" sz="3600" b="1" dirty="0">
                <a:solidFill>
                  <a:srgbClr val="00B0F0"/>
                </a:solidFill>
                <a:latin typeface="Times New Roman"/>
                <a:ea typeface="Times New Roman"/>
                <a:cs typeface="Times New Roman"/>
                <a:sym typeface="Times New Roman"/>
              </a:rPr>
              <a:t>شرح العقدة الأساسية</a:t>
            </a:r>
            <a:endParaRPr lang="ar-SA" dirty="0"/>
          </a:p>
        </p:txBody>
      </p:sp>
      <p:sp>
        <p:nvSpPr>
          <p:cNvPr id="248" name="Google Shape;248;p35"/>
          <p:cNvSpPr txBox="1"/>
          <p:nvPr/>
        </p:nvSpPr>
        <p:spPr>
          <a:xfrm>
            <a:off x="132975" y="1210650"/>
            <a:ext cx="8726400" cy="3508623"/>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ar-SA" sz="1800">
                <a:latin typeface="Times New Roman"/>
                <a:ea typeface="Times New Roman"/>
                <a:cs typeface="Times New Roman"/>
                <a:sym typeface="Times New Roman"/>
              </a:rPr>
              <a:t>لقد انقضى ما يقرب من خمسة عقود منذ أن أطلقت الجمعية العامة للأمم المتحدة مبادرة في عام 1974 لتحويل الشرق الأوسط إلى منطقة خالية من الأسلحة النووية. على الرغم من الجهود الدبلوماسية المستمرة من قبل الدول العربية ، لا تزال المنطقة مفهومًا غير محقق في مرحلة ما قبل المفاوضات. لكل خطوة إلى الأمام ، هناك خطوتان إلى الوراء. إن تاريخ المنطقة مليء بوعود لم يتم الوفاء بها من قبل المجتمع الدولي. ومع ذلك ، تظهر التطورات في السنوات الأخيرة أن المفهوم الإقليمي لا يزال على قيد الحياة إلى حد كبير المناطق الخالية من الأسلحة النووية هي نهج إقليمي مهم لتعزيز المعايير العالمية لعدم الانتشار النووي ونزع السلاح وتوحيد الجهود الدولية نحو السلام والأمن. تحظر المعاهدات المنشئة للمناطق الخالية من الأسلحة النووية حيازة هذه الأسلحة وحيازتها ووضعها واختبارها واستخدامها داخل أراضي هذه المناطق. بالإضافة إلى ذلك ، تبذل الدول الأطراف في المعاهدات المنشئة للمناطق الخالية من الأسلحة النووية جهودًا لإضفاء الطابع الرسمي على الاتفاقيات الملزمة قانونًا التي من شأنها منع الدول الحائزة للأسلحة النووية من استخدام الأسلحة النووية أو التهديد باستخدامها ضد أي دولة تشكل جزءًا من هذه المناطق وبالتالي ، يهدف أيضًا إلى المساعدة في تحقيق السلام والعدالة في العالم ، وبالتالي ، تحقيق أهداف التنمية المستدامة 16 و 17 ، وهما السلام والعدالة والمؤسسات القوية والشراكة من أجل الأهداف..</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pic>
        <p:nvPicPr>
          <p:cNvPr id="254" name="Google Shape;254;p36"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255" name="Google Shape;255;p36"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256" name="Google Shape;256;p36" descr="C:\Users\marlyn\Downloads\blue-border-md.png"/>
          <p:cNvPicPr preferRelativeResize="0"/>
          <p:nvPr/>
        </p:nvPicPr>
        <p:blipFill rotWithShape="1">
          <a:blip r:embed="rId3">
            <a:alphaModFix/>
          </a:blip>
          <a:srcRect/>
          <a:stretch/>
        </p:blipFill>
        <p:spPr>
          <a:xfrm rot="-5400000">
            <a:off x="0" y="4235054"/>
            <a:ext cx="908446" cy="908447"/>
          </a:xfrm>
          <a:prstGeom prst="rect">
            <a:avLst/>
          </a:prstGeom>
          <a:noFill/>
          <a:ln>
            <a:noFill/>
          </a:ln>
        </p:spPr>
      </p:pic>
      <p:pic>
        <p:nvPicPr>
          <p:cNvPr id="257" name="Google Shape;257;p36"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258" name="Google Shape;258;p36"/>
          <p:cNvSpPr txBox="1"/>
          <p:nvPr/>
        </p:nvSpPr>
        <p:spPr>
          <a:xfrm>
            <a:off x="2375681" y="262157"/>
            <a:ext cx="4572000" cy="6462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ar-SA" sz="3600" b="1">
                <a:solidFill>
                  <a:srgbClr val="00B0F0"/>
                </a:solidFill>
                <a:latin typeface="Calibri"/>
                <a:ea typeface="Calibri"/>
                <a:cs typeface="Calibri"/>
                <a:sym typeface="Calibri"/>
              </a:rPr>
              <a:t>محور النقاش</a:t>
            </a:r>
            <a:endParaRPr lang="ar-SA" sz="3600" b="1">
              <a:solidFill>
                <a:srgbClr val="00B0F0"/>
              </a:solidFill>
              <a:latin typeface="Times New Roman"/>
              <a:ea typeface="Times New Roman"/>
              <a:cs typeface="Times New Roman"/>
              <a:sym typeface="Times New Roman"/>
            </a:endParaRPr>
          </a:p>
        </p:txBody>
      </p:sp>
      <p:sp>
        <p:nvSpPr>
          <p:cNvPr id="3" name="TextBox 2">
            <a:extLst>
              <a:ext uri="{FF2B5EF4-FFF2-40B4-BE49-F238E27FC236}">
                <a16:creationId xmlns:a16="http://schemas.microsoft.com/office/drawing/2014/main" id="{20B74697-62F6-90CF-69B7-00D0C2B37669}"/>
              </a:ext>
            </a:extLst>
          </p:cNvPr>
          <p:cNvSpPr txBox="1"/>
          <p:nvPr/>
        </p:nvSpPr>
        <p:spPr>
          <a:xfrm>
            <a:off x="106532" y="1375736"/>
            <a:ext cx="8930936" cy="2585323"/>
          </a:xfrm>
          <a:prstGeom prst="rect">
            <a:avLst/>
          </a:prstGeom>
          <a:noFill/>
        </p:spPr>
        <p:txBody>
          <a:bodyPr wrap="square">
            <a:spAutoFit/>
          </a:bodyPr>
          <a:lstStyle/>
          <a:p>
            <a:pPr algn="r" rtl="0">
              <a:spcBef>
                <a:spcPts val="0"/>
              </a:spcBef>
              <a:spcAft>
                <a:spcPts val="0"/>
              </a:spcAft>
            </a:pPr>
            <a:r>
              <a:rPr lang="ar" sz="1800" b="0" i="0" u="none" strike="noStrike" dirty="0">
                <a:solidFill>
                  <a:srgbClr val="000000"/>
                </a:solidFill>
                <a:effectLst/>
                <a:latin typeface="Times New Roman" panose="02020603050405020304" pitchFamily="18" charset="0"/>
                <a:cs typeface="Times New Roman" panose="02020603050405020304" pitchFamily="18" charset="0"/>
              </a:rPr>
              <a:t>يجب أن يتضمن المؤتمر مناقشات مثمرة من قبل كل الدول الأعضاء الحاضرة حول أسباب إنشاء منطقة خالية من الأسلحة النووية في الشرق الأوسط إلى جانب تقييم للوضع الحالي للتغييرات السياسية وكيف يؤثر ذلك على كل دولة في جامعة الدول العربية. يجب أن يكون كل مندوب على علم بموقف بلدهم من هذه القضية ، بما في ذلك الماضي والحاضر والمستقبل</a:t>
            </a:r>
            <a:endParaRPr lang="ar" sz="1800" b="0" dirty="0">
              <a:effectLst/>
              <a:latin typeface="Times New Roman" panose="02020603050405020304" pitchFamily="18" charset="0"/>
              <a:cs typeface="Times New Roman" panose="02020603050405020304" pitchFamily="18" charset="0"/>
            </a:endParaRPr>
          </a:p>
          <a:p>
            <a:pPr algn="r" rtl="0">
              <a:spcBef>
                <a:spcPts val="0"/>
              </a:spcBef>
              <a:spcAft>
                <a:spcPts val="0"/>
              </a:spcAft>
            </a:pPr>
            <a:br>
              <a:rPr lang="ar" sz="1800" b="0" dirty="0">
                <a:effectLst/>
                <a:latin typeface="Times New Roman" panose="02020603050405020304" pitchFamily="18" charset="0"/>
                <a:cs typeface="Times New Roman" panose="02020603050405020304" pitchFamily="18" charset="0"/>
              </a:rPr>
            </a:br>
            <a:r>
              <a:rPr lang="ar" sz="1800" b="0" i="0" u="none" strike="noStrike" dirty="0">
                <a:solidFill>
                  <a:srgbClr val="000000"/>
                </a:solidFill>
                <a:effectLst/>
                <a:latin typeface="Times New Roman" panose="02020603050405020304" pitchFamily="18" charset="0"/>
                <a:cs typeface="Times New Roman" panose="02020603050405020304" pitchFamily="18" charset="0"/>
              </a:rPr>
              <a:t>يجب أن يدور تركيز النقاش حول أهمية إنشاء منطقة خالية من الأسلحة النووية في الشرق الأوسط بينما يتعلق بالسياسات الخارجية للدول الأعضاء المختلفة وكيف ستؤثر هذه المنطقة الخالية من الأسلحة النووية على الأمة والدول المجاورة للأفضل أو للأسوأ.</a:t>
            </a:r>
            <a:endParaRPr lang="ar" sz="1800" b="0" dirty="0">
              <a:effectLst/>
              <a:latin typeface="Times New Roman" panose="02020603050405020304" pitchFamily="18" charset="0"/>
              <a:cs typeface="Times New Roman" panose="02020603050405020304" pitchFamily="18" charset="0"/>
            </a:endParaRPr>
          </a:p>
          <a:p>
            <a:br>
              <a:rPr lang="ar"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pic>
        <p:nvPicPr>
          <p:cNvPr id="265" name="Google Shape;265;p37"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266" name="Google Shape;266;p37"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267" name="Google Shape;267;p37" descr="C:\Users\marlyn\Downloads\blue-border-md.png"/>
          <p:cNvPicPr preferRelativeResize="0"/>
          <p:nvPr/>
        </p:nvPicPr>
        <p:blipFill rotWithShape="1">
          <a:blip r:embed="rId3">
            <a:alphaModFix/>
          </a:blip>
          <a:srcRect/>
          <a:stretch/>
        </p:blipFill>
        <p:spPr>
          <a:xfrm rot="-5400000">
            <a:off x="0" y="4235054"/>
            <a:ext cx="908446" cy="908447"/>
          </a:xfrm>
          <a:prstGeom prst="rect">
            <a:avLst/>
          </a:prstGeom>
          <a:noFill/>
          <a:ln>
            <a:noFill/>
          </a:ln>
        </p:spPr>
      </p:pic>
      <p:pic>
        <p:nvPicPr>
          <p:cNvPr id="268" name="Google Shape;268;p37"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269" name="Google Shape;269;p37"/>
          <p:cNvSpPr txBox="1"/>
          <p:nvPr/>
        </p:nvSpPr>
        <p:spPr>
          <a:xfrm>
            <a:off x="2819400" y="242471"/>
            <a:ext cx="2895600" cy="64629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3600" b="1">
                <a:solidFill>
                  <a:srgbClr val="00B0F0"/>
                </a:solidFill>
                <a:latin typeface="Times New Roman"/>
                <a:ea typeface="Times New Roman"/>
                <a:cs typeface="Times New Roman"/>
                <a:sym typeface="Times New Roman"/>
              </a:rPr>
              <a:t>أسئلة للاعتبار</a:t>
            </a:r>
            <a:endParaRPr lang="ar-SA"/>
          </a:p>
        </p:txBody>
      </p:sp>
      <p:sp>
        <p:nvSpPr>
          <p:cNvPr id="270" name="Google Shape;270;p37"/>
          <p:cNvSpPr txBox="1"/>
          <p:nvPr/>
        </p:nvSpPr>
        <p:spPr>
          <a:xfrm>
            <a:off x="349900" y="1070700"/>
            <a:ext cx="8488500" cy="2401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ar-SA" sz="1800" dirty="0">
                <a:latin typeface="Times New Roman" panose="02020603050405020304" pitchFamily="18" charset="0"/>
                <a:ea typeface="Calibri"/>
                <a:cs typeface="Times New Roman" panose="02020603050405020304" pitchFamily="18" charset="0"/>
                <a:sym typeface="Calibri"/>
              </a:rPr>
              <a:t>ماذا فعل بلدك لمعالجة هذه القضية وماذا كانت النتائج؟</a:t>
            </a:r>
          </a:p>
          <a:p>
            <a:pPr marL="0" lvl="0" indent="0" algn="r" rtl="0">
              <a:spcBef>
                <a:spcPts val="0"/>
              </a:spcBef>
              <a:spcAft>
                <a:spcPts val="0"/>
              </a:spcAft>
              <a:buNone/>
            </a:pPr>
            <a:endParaRPr lang="ar-SA" sz="1800" dirty="0">
              <a:latin typeface="Times New Roman" panose="02020603050405020304" pitchFamily="18" charset="0"/>
              <a:ea typeface="Calibri"/>
              <a:cs typeface="Times New Roman" panose="02020603050405020304" pitchFamily="18" charset="0"/>
              <a:sym typeface="Calibri"/>
            </a:endParaRPr>
          </a:p>
          <a:p>
            <a:pPr marL="0" lvl="0" indent="0" algn="r" rtl="0">
              <a:spcBef>
                <a:spcPts val="0"/>
              </a:spcBef>
              <a:spcAft>
                <a:spcPts val="0"/>
              </a:spcAft>
              <a:buNone/>
            </a:pPr>
            <a:r>
              <a:rPr lang="ar-SA" sz="1800" dirty="0">
                <a:latin typeface="Times New Roman" panose="02020603050405020304" pitchFamily="18" charset="0"/>
                <a:ea typeface="Calibri"/>
                <a:cs typeface="Times New Roman" panose="02020603050405020304" pitchFamily="18" charset="0"/>
                <a:sym typeface="Calibri"/>
              </a:rPr>
              <a:t>ما الذي يأمل المندوب في تحقيقه خلال جلسة اللجنة هذه؟</a:t>
            </a:r>
          </a:p>
          <a:p>
            <a:pPr marL="0" lvl="0" indent="0" algn="r" rtl="0">
              <a:spcBef>
                <a:spcPts val="0"/>
              </a:spcBef>
              <a:spcAft>
                <a:spcPts val="0"/>
              </a:spcAft>
              <a:buNone/>
            </a:pPr>
            <a:endParaRPr lang="ar-SA" sz="1800" dirty="0">
              <a:latin typeface="Times New Roman" panose="02020603050405020304" pitchFamily="18" charset="0"/>
              <a:ea typeface="Calibri"/>
              <a:cs typeface="Times New Roman" panose="02020603050405020304" pitchFamily="18" charset="0"/>
              <a:sym typeface="Calibri"/>
            </a:endParaRPr>
          </a:p>
          <a:p>
            <a:pPr marL="0" lvl="0" indent="0" algn="r" rtl="0">
              <a:spcBef>
                <a:spcPts val="0"/>
              </a:spcBef>
              <a:spcAft>
                <a:spcPts val="0"/>
              </a:spcAft>
              <a:buNone/>
            </a:pPr>
            <a:r>
              <a:rPr lang="ar-SA" sz="1800" dirty="0">
                <a:latin typeface="Times New Roman" panose="02020603050405020304" pitchFamily="18" charset="0"/>
                <a:ea typeface="Calibri"/>
                <a:cs typeface="Times New Roman" panose="02020603050405020304" pitchFamily="18" charset="0"/>
                <a:sym typeface="Calibri"/>
              </a:rPr>
              <a:t>لماذا يعتقد المندوب أن إنشاء منطقة خالية من الأسلحة النووية في الشرق الأوسط أمر مهم (أم لا)؟</a:t>
            </a:r>
          </a:p>
          <a:p>
            <a:pPr marL="0" lvl="0" indent="0" algn="r" rtl="0">
              <a:spcBef>
                <a:spcPts val="0"/>
              </a:spcBef>
              <a:spcAft>
                <a:spcPts val="0"/>
              </a:spcAft>
              <a:buNone/>
            </a:pPr>
            <a:endParaRPr lang="ar-SA" sz="1800" dirty="0">
              <a:latin typeface="Times New Roman" panose="02020603050405020304" pitchFamily="18" charset="0"/>
              <a:ea typeface="Calibri"/>
              <a:cs typeface="Times New Roman" panose="02020603050405020304" pitchFamily="18" charset="0"/>
              <a:sym typeface="Calibri"/>
            </a:endParaRPr>
          </a:p>
          <a:p>
            <a:pPr marL="0" lvl="0" indent="0" algn="r" rtl="0">
              <a:spcBef>
                <a:spcPts val="0"/>
              </a:spcBef>
              <a:spcAft>
                <a:spcPts val="0"/>
              </a:spcAft>
              <a:buNone/>
            </a:pPr>
            <a:r>
              <a:rPr lang="ar-SA" sz="1800" dirty="0">
                <a:latin typeface="Times New Roman" panose="02020603050405020304" pitchFamily="18" charset="0"/>
                <a:ea typeface="Calibri"/>
                <a:cs typeface="Times New Roman" panose="02020603050405020304" pitchFamily="18" charset="0"/>
                <a:sym typeface="Calibri"/>
              </a:rPr>
              <a:t>هل يمكن للمندوب أن يشارك في بعض القرارات التي يرى المندوب أنه ينبغي تمريرها في جلسة اللجنة هذه؟</a:t>
            </a:r>
          </a:p>
          <a:p>
            <a:pPr marL="457200" lvl="0" indent="0" algn="r" rtl="0">
              <a:spcBef>
                <a:spcPts val="0"/>
              </a:spcBef>
              <a:spcAft>
                <a:spcPts val="0"/>
              </a:spcAft>
              <a:buNone/>
            </a:pPr>
            <a:endParaRPr lang="ar-SA" sz="1800" dirty="0">
              <a:latin typeface="Times New Roman" panose="02020603050405020304" pitchFamily="18" charset="0"/>
              <a:ea typeface="Calibri"/>
              <a:cs typeface="Times New Roman" panose="02020603050405020304" pitchFamily="18" charset="0"/>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pic>
        <p:nvPicPr>
          <p:cNvPr id="276" name="Google Shape;276;p38"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277" name="Google Shape;277;p38"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278" name="Google Shape;278;p38" descr="C:\Users\marlyn\Downloads\blue-border-md.png"/>
          <p:cNvPicPr preferRelativeResize="0"/>
          <p:nvPr/>
        </p:nvPicPr>
        <p:blipFill rotWithShape="1">
          <a:blip r:embed="rId3">
            <a:alphaModFix/>
          </a:blip>
          <a:srcRect/>
          <a:stretch/>
        </p:blipFill>
        <p:spPr>
          <a:xfrm rot="-5400000">
            <a:off x="0" y="4235054"/>
            <a:ext cx="908446" cy="908447"/>
          </a:xfrm>
          <a:prstGeom prst="rect">
            <a:avLst/>
          </a:prstGeom>
          <a:noFill/>
          <a:ln>
            <a:noFill/>
          </a:ln>
        </p:spPr>
      </p:pic>
      <p:pic>
        <p:nvPicPr>
          <p:cNvPr id="279" name="Google Shape;279;p38"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280" name="Google Shape;280;p38"/>
          <p:cNvSpPr txBox="1"/>
          <p:nvPr/>
        </p:nvSpPr>
        <p:spPr>
          <a:xfrm>
            <a:off x="2247900" y="171450"/>
            <a:ext cx="4648200" cy="484748"/>
          </a:xfrm>
          <a:prstGeom prst="rect">
            <a:avLst/>
          </a:prstGeom>
          <a:noFill/>
          <a:ln>
            <a:noFill/>
          </a:ln>
        </p:spPr>
        <p:txBody>
          <a:bodyPr spcFirstLastPara="1" wrap="square" lIns="91425" tIns="45700" rIns="91425" bIns="45700" anchor="t" anchorCtr="0">
            <a:spAutoFit/>
          </a:bodyPr>
          <a:lstStyle/>
          <a:p>
            <a:pPr marL="0" marR="0" lvl="0" indent="0" algn="ctr" rtl="1">
              <a:spcBef>
                <a:spcPts val="0"/>
              </a:spcBef>
              <a:spcAft>
                <a:spcPts val="0"/>
              </a:spcAft>
              <a:buNone/>
            </a:pPr>
            <a:r>
              <a:rPr lang="en" sz="3200" b="1">
                <a:solidFill>
                  <a:srgbClr val="00B0F0"/>
                </a:solidFill>
                <a:latin typeface="Times New Roman"/>
                <a:ea typeface="Times New Roman"/>
                <a:cs typeface="Times New Roman"/>
                <a:sym typeface="Times New Roman"/>
              </a:rPr>
              <a:t>مصادر موثوقة و </a:t>
            </a:r>
            <a:r>
              <a:rPr lang="en" sz="3600" b="1">
                <a:solidFill>
                  <a:srgbClr val="00B0F0"/>
                </a:solidFill>
                <a:latin typeface="Times New Roman"/>
                <a:ea typeface="Times New Roman"/>
                <a:cs typeface="Times New Roman"/>
                <a:sym typeface="Times New Roman"/>
              </a:rPr>
              <a:t>مقترحة</a:t>
            </a:r>
            <a:endParaRPr sz="3200" b="1">
              <a:solidFill>
                <a:srgbClr val="00B0F0"/>
              </a:solidFill>
              <a:latin typeface="Times New Roman"/>
              <a:ea typeface="Times New Roman"/>
              <a:cs typeface="Times New Roman"/>
              <a:sym typeface="Times New Roman"/>
            </a:endParaRPr>
          </a:p>
        </p:txBody>
      </p:sp>
      <p:sp>
        <p:nvSpPr>
          <p:cNvPr id="281" name="Google Shape;281;p38"/>
          <p:cNvSpPr txBox="1"/>
          <p:nvPr/>
        </p:nvSpPr>
        <p:spPr>
          <a:xfrm>
            <a:off x="216950" y="1105675"/>
            <a:ext cx="8474400" cy="3354734"/>
          </a:xfrm>
          <a:prstGeom prst="rect">
            <a:avLst/>
          </a:prstGeom>
          <a:noFill/>
          <a:ln>
            <a:noFill/>
          </a:ln>
        </p:spPr>
        <p:txBody>
          <a:bodyPr spcFirstLastPara="1" wrap="square" lIns="91425" tIns="91425" rIns="91425" bIns="91425" anchor="t" anchorCtr="0">
            <a:spAutoFit/>
          </a:bodyPr>
          <a:lstStyle/>
          <a:p>
            <a:pPr marL="127000" lvl="0" algn="ctr" rtl="0">
              <a:spcBef>
                <a:spcPts val="0"/>
              </a:spcBef>
              <a:spcAft>
                <a:spcPts val="0"/>
              </a:spcAft>
              <a:buSzPts val="1600"/>
            </a:pPr>
            <a:r>
              <a:rPr lang="en" sz="1600" u="sng" dirty="0">
                <a:solidFill>
                  <a:schemeClr val="hlink"/>
                </a:solidFill>
                <a:latin typeface="Calibri"/>
                <a:ea typeface="Calibri"/>
                <a:cs typeface="Calibri"/>
                <a:sym typeface="Calibri"/>
                <a:hlinkClick r:id="rId4"/>
              </a:rPr>
              <a:t>https://www.un.org/nwfz/content/overview-nuclear-weapon-free-zones#:~:text=Nuclear%2DWeapon%2DFree%20Zones%20are,efforts%20towards%20peace%20and%20security</a:t>
            </a:r>
            <a:r>
              <a:rPr lang="en" sz="1600" dirty="0">
                <a:latin typeface="Calibri"/>
                <a:ea typeface="Calibri"/>
                <a:cs typeface="Calibri"/>
                <a:sym typeface="Calibri"/>
              </a:rPr>
              <a:t>.</a:t>
            </a:r>
            <a:endParaRPr sz="1600" dirty="0">
              <a:latin typeface="Calibri"/>
              <a:ea typeface="Calibri"/>
              <a:cs typeface="Calibri"/>
              <a:sym typeface="Calibri"/>
            </a:endParaRPr>
          </a:p>
          <a:p>
            <a:pPr marL="457200" lvl="0" indent="0" algn="ctr" rtl="0">
              <a:spcBef>
                <a:spcPts val="0"/>
              </a:spcBef>
              <a:spcAft>
                <a:spcPts val="0"/>
              </a:spcAft>
              <a:buNone/>
            </a:pPr>
            <a:endParaRPr sz="1600" dirty="0">
              <a:latin typeface="Calibri"/>
              <a:ea typeface="Calibri"/>
              <a:cs typeface="Calibri"/>
              <a:sym typeface="Calibri"/>
            </a:endParaRPr>
          </a:p>
          <a:p>
            <a:pPr marL="127000" lvl="0" algn="ctr" rtl="0">
              <a:spcBef>
                <a:spcPts val="0"/>
              </a:spcBef>
              <a:spcAft>
                <a:spcPts val="0"/>
              </a:spcAft>
              <a:buSzPts val="1600"/>
            </a:pPr>
            <a:r>
              <a:rPr lang="en" sz="1600" u="sng" dirty="0">
                <a:solidFill>
                  <a:schemeClr val="hlink"/>
                </a:solidFill>
                <a:latin typeface="Calibri"/>
                <a:ea typeface="Calibri"/>
                <a:cs typeface="Calibri"/>
                <a:sym typeface="Calibri"/>
                <a:hlinkClick r:id="rId5"/>
              </a:rPr>
              <a:t>https://www.un.org/unispal/document/auto-insert-187249/</a:t>
            </a:r>
            <a:endParaRPr sz="1600" dirty="0">
              <a:latin typeface="Calibri"/>
              <a:ea typeface="Calibri"/>
              <a:cs typeface="Calibri"/>
              <a:sym typeface="Calibri"/>
            </a:endParaRPr>
          </a:p>
          <a:p>
            <a:pPr marL="457200" lvl="0" indent="0" algn="ctr" rtl="0">
              <a:spcBef>
                <a:spcPts val="0"/>
              </a:spcBef>
              <a:spcAft>
                <a:spcPts val="0"/>
              </a:spcAft>
              <a:buNone/>
            </a:pPr>
            <a:endParaRPr sz="1600" dirty="0">
              <a:latin typeface="Calibri"/>
              <a:ea typeface="Calibri"/>
              <a:cs typeface="Calibri"/>
              <a:sym typeface="Calibri"/>
            </a:endParaRPr>
          </a:p>
          <a:p>
            <a:pPr marL="127000" lvl="0" algn="ctr" rtl="0">
              <a:spcBef>
                <a:spcPts val="0"/>
              </a:spcBef>
              <a:spcAft>
                <a:spcPts val="0"/>
              </a:spcAft>
              <a:buSzPts val="1600"/>
            </a:pPr>
            <a:r>
              <a:rPr lang="en" sz="1600" u="sng" dirty="0">
                <a:solidFill>
                  <a:schemeClr val="hlink"/>
                </a:solidFill>
                <a:latin typeface="Calibri"/>
                <a:ea typeface="Calibri"/>
                <a:cs typeface="Calibri"/>
                <a:sym typeface="Calibri"/>
                <a:hlinkClick r:id="rId6"/>
              </a:rPr>
              <a:t>https://www.iaea.org/ar/bulletin/lwikala-wainsha-mintaqa-khalya-min-lasliha-lnawawya-fy-lsharq-lawsat</a:t>
            </a:r>
            <a:r>
              <a:rPr lang="en" sz="1600" dirty="0">
                <a:latin typeface="Calibri"/>
                <a:ea typeface="Calibri"/>
                <a:cs typeface="Calibri"/>
                <a:sym typeface="Calibri"/>
              </a:rPr>
              <a:t> </a:t>
            </a:r>
            <a:endParaRPr sz="1600" dirty="0">
              <a:latin typeface="Calibri"/>
              <a:ea typeface="Calibri"/>
              <a:cs typeface="Calibri"/>
              <a:sym typeface="Calibri"/>
            </a:endParaRPr>
          </a:p>
          <a:p>
            <a:pPr marL="457200" lvl="0" indent="0" algn="ctr" rtl="0">
              <a:spcBef>
                <a:spcPts val="0"/>
              </a:spcBef>
              <a:spcAft>
                <a:spcPts val="0"/>
              </a:spcAft>
              <a:buNone/>
            </a:pPr>
            <a:endParaRPr sz="1600" dirty="0">
              <a:latin typeface="Calibri"/>
              <a:ea typeface="Calibri"/>
              <a:cs typeface="Calibri"/>
              <a:sym typeface="Calibri"/>
            </a:endParaRPr>
          </a:p>
          <a:p>
            <a:pPr marL="127000" lvl="0" algn="ctr" rtl="0">
              <a:spcBef>
                <a:spcPts val="0"/>
              </a:spcBef>
              <a:spcAft>
                <a:spcPts val="0"/>
              </a:spcAft>
              <a:buSzPts val="1600"/>
            </a:pPr>
            <a:r>
              <a:rPr lang="en" sz="1600" u="sng" dirty="0">
                <a:solidFill>
                  <a:schemeClr val="hlink"/>
                </a:solidFill>
                <a:latin typeface="Calibri"/>
                <a:ea typeface="Calibri"/>
                <a:cs typeface="Calibri"/>
                <a:sym typeface="Calibri"/>
                <a:hlinkClick r:id="rId7"/>
              </a:rPr>
              <a:t>https://www.un.org/ar/ga/52/res/res52034.htm</a:t>
            </a:r>
            <a:r>
              <a:rPr lang="en" sz="1600" dirty="0">
                <a:latin typeface="Calibri"/>
                <a:ea typeface="Calibri"/>
                <a:cs typeface="Calibri"/>
                <a:sym typeface="Calibri"/>
              </a:rPr>
              <a:t> </a:t>
            </a:r>
            <a:endParaRPr sz="1600" dirty="0">
              <a:latin typeface="Calibri"/>
              <a:ea typeface="Calibri"/>
              <a:cs typeface="Calibri"/>
              <a:sym typeface="Calibri"/>
            </a:endParaRPr>
          </a:p>
          <a:p>
            <a:pPr marL="457200" lvl="0" indent="0" algn="ctr" rtl="0">
              <a:spcBef>
                <a:spcPts val="0"/>
              </a:spcBef>
              <a:spcAft>
                <a:spcPts val="0"/>
              </a:spcAft>
              <a:buNone/>
            </a:pPr>
            <a:endParaRPr sz="1600" dirty="0">
              <a:latin typeface="Calibri"/>
              <a:ea typeface="Calibri"/>
              <a:cs typeface="Calibri"/>
              <a:sym typeface="Calibri"/>
            </a:endParaRPr>
          </a:p>
          <a:p>
            <a:pPr marL="127000" lvl="0" algn="ctr" rtl="0">
              <a:spcBef>
                <a:spcPts val="0"/>
              </a:spcBef>
              <a:spcAft>
                <a:spcPts val="0"/>
              </a:spcAft>
              <a:buSzPts val="1600"/>
            </a:pPr>
            <a:r>
              <a:rPr lang="en" sz="1600" u="sng" dirty="0">
                <a:solidFill>
                  <a:schemeClr val="hlink"/>
                </a:solidFill>
                <a:latin typeface="Calibri"/>
                <a:ea typeface="Calibri"/>
                <a:cs typeface="Calibri"/>
                <a:sym typeface="Calibri"/>
                <a:hlinkClick r:id="rId8"/>
              </a:rPr>
              <a:t>https://unidir.org/node/6631</a:t>
            </a:r>
            <a:r>
              <a:rPr lang="en" sz="1600" dirty="0">
                <a:latin typeface="Calibri"/>
                <a:ea typeface="Calibri"/>
                <a:cs typeface="Calibri"/>
                <a:sym typeface="Calibri"/>
              </a:rPr>
              <a:t> </a:t>
            </a:r>
            <a:endParaRPr sz="1600" dirty="0">
              <a:latin typeface="Calibri"/>
              <a:ea typeface="Calibri"/>
              <a:cs typeface="Calibri"/>
              <a:sym typeface="Calibri"/>
            </a:endParaRPr>
          </a:p>
          <a:p>
            <a:pPr marL="914400" lvl="1" indent="-317500" algn="ctr" rtl="0">
              <a:spcBef>
                <a:spcPts val="0"/>
              </a:spcBef>
              <a:spcAft>
                <a:spcPts val="0"/>
              </a:spcAft>
              <a:buSzPts val="1400"/>
              <a:buFont typeface="Calibri"/>
              <a:buChar char="○"/>
            </a:pPr>
            <a:endParaRPr dirty="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txBox="1">
            <a:spLocks noGrp="1"/>
          </p:cNvSpPr>
          <p:nvPr>
            <p:ph type="subTitle" idx="1"/>
          </p:nvPr>
        </p:nvSpPr>
        <p:spPr>
          <a:xfrm>
            <a:off x="697475" y="205950"/>
            <a:ext cx="4038600" cy="4731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600"/>
              <a:buNone/>
            </a:pPr>
            <a:r>
              <a:rPr lang="en" sz="1200" b="1" dirty="0">
                <a:solidFill>
                  <a:schemeClr val="dk1"/>
                </a:solidFill>
                <a:latin typeface="Times New Roman"/>
                <a:ea typeface="Times New Roman"/>
                <a:cs typeface="Times New Roman"/>
                <a:sym typeface="Times New Roman"/>
              </a:rPr>
              <a:t>Table of Contents</a:t>
            </a:r>
            <a:endParaRPr sz="1200" dirty="0">
              <a:solidFill>
                <a:schemeClr val="dk1"/>
              </a:solidFill>
              <a:latin typeface="Times New Roman"/>
              <a:ea typeface="Times New Roman"/>
              <a:cs typeface="Times New Roman"/>
              <a:sym typeface="Times New Roman"/>
            </a:endParaRPr>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Letter from the Chair</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 </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Introduction to the Committee</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 </a:t>
            </a:r>
            <a:endParaRPr sz="2800" dirty="0"/>
          </a:p>
          <a:p>
            <a:pPr marL="0" lvl="0" indent="0" algn="l" rtl="0">
              <a:spcBef>
                <a:spcPts val="320"/>
              </a:spcBef>
              <a:spcAft>
                <a:spcPts val="0"/>
              </a:spcAft>
              <a:buClr>
                <a:schemeClr val="dk1"/>
              </a:buClr>
              <a:buSzPts val="1600"/>
              <a:buNone/>
            </a:pPr>
            <a:r>
              <a:rPr lang="en" sz="1200" b="1" dirty="0">
                <a:solidFill>
                  <a:schemeClr val="dk1"/>
                </a:solidFill>
                <a:latin typeface="Times New Roman"/>
                <a:ea typeface="Times New Roman"/>
                <a:cs typeface="Times New Roman"/>
                <a:sym typeface="Times New Roman"/>
              </a:rPr>
              <a:t>Topic 1: </a:t>
            </a:r>
            <a:r>
              <a:rPr lang="en" sz="1200" b="1" i="0" dirty="0">
                <a:solidFill>
                  <a:srgbClr val="222222"/>
                </a:solidFill>
                <a:latin typeface="Times New Roman"/>
                <a:ea typeface="Times New Roman"/>
                <a:cs typeface="Times New Roman"/>
                <a:sym typeface="Times New Roman"/>
              </a:rPr>
              <a:t>The Intervention of Turkey in the Middle East</a:t>
            </a:r>
            <a:endParaRPr sz="1200" b="1" dirty="0">
              <a:solidFill>
                <a:schemeClr val="dk1"/>
              </a:solidFill>
              <a:latin typeface="Times New Roman"/>
              <a:ea typeface="Times New Roman"/>
              <a:cs typeface="Times New Roman"/>
              <a:sym typeface="Times New Roman"/>
            </a:endParaRPr>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Introduction</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Explanation of the Problem</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Focus of the Debate</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Questions to Consider</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Recommended Readings</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Bibliography</a:t>
            </a:r>
            <a:endParaRPr sz="9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 </a:t>
            </a:r>
            <a:endParaRPr sz="2800" dirty="0"/>
          </a:p>
          <a:p>
            <a:pPr marL="0" lvl="0" indent="0" algn="l" rtl="0">
              <a:spcBef>
                <a:spcPts val="320"/>
              </a:spcBef>
              <a:spcAft>
                <a:spcPts val="0"/>
              </a:spcAft>
              <a:buClr>
                <a:schemeClr val="dk1"/>
              </a:buClr>
              <a:buSzPts val="1600"/>
              <a:buNone/>
            </a:pPr>
            <a:r>
              <a:rPr lang="en" sz="1200" b="1" dirty="0">
                <a:solidFill>
                  <a:schemeClr val="dk1"/>
                </a:solidFill>
                <a:latin typeface="Times New Roman"/>
                <a:ea typeface="Times New Roman"/>
                <a:cs typeface="Times New Roman"/>
                <a:sym typeface="Times New Roman"/>
              </a:rPr>
              <a:t>Topic 2:  </a:t>
            </a:r>
            <a:r>
              <a:rPr lang="en" sz="1200" b="1" i="0" dirty="0">
                <a:solidFill>
                  <a:srgbClr val="222222"/>
                </a:solidFill>
                <a:latin typeface="Times New Roman"/>
                <a:ea typeface="Times New Roman"/>
                <a:cs typeface="Times New Roman"/>
                <a:sym typeface="Times New Roman"/>
              </a:rPr>
              <a:t>Establishing a Nuclear-Free Weapons Zone in the Middle East</a:t>
            </a:r>
            <a:endParaRPr sz="1200" dirty="0">
              <a:solidFill>
                <a:schemeClr val="dk1"/>
              </a:solidFill>
              <a:latin typeface="Times New Roman"/>
              <a:ea typeface="Times New Roman"/>
              <a:cs typeface="Times New Roman"/>
              <a:sym typeface="Times New Roman"/>
            </a:endParaRPr>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Introduction</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Explanation of the Problem</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Focus of the Debate</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Questions to Consider</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Recommended Readings</a:t>
            </a:r>
            <a:endParaRPr sz="2800" dirty="0"/>
          </a:p>
          <a:p>
            <a:pPr marL="0" lvl="0" indent="0" algn="l" rtl="0">
              <a:spcBef>
                <a:spcPts val="320"/>
              </a:spcBef>
              <a:spcAft>
                <a:spcPts val="0"/>
              </a:spcAft>
              <a:buClr>
                <a:schemeClr val="dk1"/>
              </a:buClr>
              <a:buSzPts val="1600"/>
              <a:buNone/>
            </a:pPr>
            <a:r>
              <a:rPr lang="en" sz="1200" dirty="0">
                <a:solidFill>
                  <a:schemeClr val="dk1"/>
                </a:solidFill>
                <a:latin typeface="Times New Roman"/>
                <a:ea typeface="Times New Roman"/>
                <a:cs typeface="Times New Roman"/>
                <a:sym typeface="Times New Roman"/>
              </a:rPr>
              <a:t>Bibliography</a:t>
            </a:r>
            <a:endParaRPr sz="2800" dirty="0"/>
          </a:p>
          <a:p>
            <a:pPr marL="0" lvl="0" indent="0" algn="ctr" rtl="0">
              <a:spcBef>
                <a:spcPts val="320"/>
              </a:spcBef>
              <a:spcAft>
                <a:spcPts val="0"/>
              </a:spcAft>
              <a:buClr>
                <a:srgbClr val="888888"/>
              </a:buClr>
              <a:buSzPts val="1600"/>
              <a:buNone/>
            </a:pPr>
            <a:endParaRPr sz="1600" dirty="0">
              <a:latin typeface="Times New Roman"/>
              <a:ea typeface="Times New Roman"/>
              <a:cs typeface="Times New Roman"/>
              <a:sym typeface="Times New Roman"/>
            </a:endParaRPr>
          </a:p>
        </p:txBody>
      </p:sp>
      <p:pic>
        <p:nvPicPr>
          <p:cNvPr id="141" name="Google Shape;141;p26" descr="C:\Users\marlyn\Documents\WINMUN\WINMUN logo.png"/>
          <p:cNvPicPr preferRelativeResize="0"/>
          <p:nvPr/>
        </p:nvPicPr>
        <p:blipFill rotWithShape="1">
          <a:blip r:embed="rId3">
            <a:alphaModFix/>
          </a:blip>
          <a:srcRect l="3361" t="21841" r="3886" b="23994"/>
          <a:stretch/>
        </p:blipFill>
        <p:spPr>
          <a:xfrm>
            <a:off x="4186418" y="25249"/>
            <a:ext cx="918982" cy="631800"/>
          </a:xfrm>
          <a:prstGeom prst="rect">
            <a:avLst/>
          </a:prstGeom>
          <a:noFill/>
          <a:ln>
            <a:noFill/>
          </a:ln>
        </p:spPr>
      </p:pic>
      <p:pic>
        <p:nvPicPr>
          <p:cNvPr id="142" name="Google Shape;142;p26" descr="C:\Users\marlyn\Downloads\blue-border-md.png"/>
          <p:cNvPicPr preferRelativeResize="0"/>
          <p:nvPr/>
        </p:nvPicPr>
        <p:blipFill rotWithShape="1">
          <a:blip r:embed="rId4">
            <a:alphaModFix/>
          </a:blip>
          <a:srcRect/>
          <a:stretch/>
        </p:blipFill>
        <p:spPr>
          <a:xfrm>
            <a:off x="2" y="0"/>
            <a:ext cx="908447" cy="908447"/>
          </a:xfrm>
          <a:prstGeom prst="rect">
            <a:avLst/>
          </a:prstGeom>
          <a:noFill/>
          <a:ln>
            <a:noFill/>
          </a:ln>
        </p:spPr>
      </p:pic>
      <p:pic>
        <p:nvPicPr>
          <p:cNvPr id="143" name="Google Shape;143;p26" descr="C:\Users\marlyn\Downloads\blue-border-md.png"/>
          <p:cNvPicPr preferRelativeResize="0"/>
          <p:nvPr/>
        </p:nvPicPr>
        <p:blipFill rotWithShape="1">
          <a:blip r:embed="rId4">
            <a:alphaModFix/>
          </a:blip>
          <a:srcRect/>
          <a:stretch/>
        </p:blipFill>
        <p:spPr>
          <a:xfrm rot="5400000">
            <a:off x="8230969" y="-1"/>
            <a:ext cx="908447" cy="908447"/>
          </a:xfrm>
          <a:prstGeom prst="rect">
            <a:avLst/>
          </a:prstGeom>
          <a:noFill/>
          <a:ln>
            <a:noFill/>
          </a:ln>
        </p:spPr>
      </p:pic>
      <p:pic>
        <p:nvPicPr>
          <p:cNvPr id="144" name="Google Shape;144;p26" descr="C:\Users\marlyn\Downloads\blue-border-md.png"/>
          <p:cNvPicPr preferRelativeResize="0"/>
          <p:nvPr/>
        </p:nvPicPr>
        <p:blipFill rotWithShape="1">
          <a:blip r:embed="rId4">
            <a:alphaModFix/>
          </a:blip>
          <a:srcRect/>
          <a:stretch/>
        </p:blipFill>
        <p:spPr>
          <a:xfrm rot="-5400000">
            <a:off x="0" y="4229101"/>
            <a:ext cx="908446" cy="908447"/>
          </a:xfrm>
          <a:prstGeom prst="rect">
            <a:avLst/>
          </a:prstGeom>
          <a:noFill/>
          <a:ln>
            <a:noFill/>
          </a:ln>
        </p:spPr>
      </p:pic>
      <p:pic>
        <p:nvPicPr>
          <p:cNvPr id="145" name="Google Shape;145;p26" descr="C:\Users\marlyn\Downloads\blue-border-md.png"/>
          <p:cNvPicPr preferRelativeResize="0"/>
          <p:nvPr/>
        </p:nvPicPr>
        <p:blipFill rotWithShape="1">
          <a:blip r:embed="rId4">
            <a:alphaModFix/>
          </a:blip>
          <a:srcRect/>
          <a:stretch/>
        </p:blipFill>
        <p:spPr>
          <a:xfrm rot="10800000">
            <a:off x="8235555" y="4235054"/>
            <a:ext cx="908447" cy="908446"/>
          </a:xfrm>
          <a:prstGeom prst="rect">
            <a:avLst/>
          </a:prstGeom>
          <a:noFill/>
          <a:ln>
            <a:noFill/>
          </a:ln>
        </p:spPr>
      </p:pic>
      <p:sp>
        <p:nvSpPr>
          <p:cNvPr id="146" name="Google Shape;146;p26"/>
          <p:cNvSpPr txBox="1"/>
          <p:nvPr/>
        </p:nvSpPr>
        <p:spPr>
          <a:xfrm>
            <a:off x="4958950" y="44135"/>
            <a:ext cx="3352800" cy="5402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 sz="1500" b="1" i="0" u="none" strike="noStrike" cap="none">
                <a:solidFill>
                  <a:schemeClr val="dk1"/>
                </a:solidFill>
                <a:latin typeface="Times New Roman"/>
                <a:ea typeface="Times New Roman"/>
                <a:cs typeface="Times New Roman"/>
                <a:sym typeface="Times New Roman"/>
              </a:rPr>
              <a:t>جدول المحتويات</a:t>
            </a: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رسالة من رئيس الجلسة</a:t>
            </a: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مقدمة تمهيدية إلى اللجنة  </a:t>
            </a:r>
            <a:endParaRPr sz="1100"/>
          </a:p>
          <a:p>
            <a:pPr marL="0" marR="0" lvl="0" indent="0" algn="r" rtl="1">
              <a:spcBef>
                <a:spcPts val="0"/>
              </a:spcBef>
              <a:spcAft>
                <a:spcPts val="0"/>
              </a:spcAft>
              <a:buNone/>
            </a:pP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1" i="0" u="none" strike="noStrike" cap="none">
                <a:solidFill>
                  <a:schemeClr val="dk1"/>
                </a:solidFill>
                <a:latin typeface="Times New Roman"/>
                <a:ea typeface="Times New Roman"/>
                <a:cs typeface="Times New Roman"/>
                <a:sym typeface="Times New Roman"/>
              </a:rPr>
              <a:t>الموضوع الأول: </a:t>
            </a:r>
            <a:r>
              <a:rPr lang="en" sz="1500" b="1" i="0" u="none" strike="noStrike" cap="none">
                <a:solidFill>
                  <a:srgbClr val="222222"/>
                </a:solidFill>
                <a:latin typeface="Times New Roman"/>
                <a:ea typeface="Times New Roman"/>
                <a:cs typeface="Times New Roman"/>
                <a:sym typeface="Times New Roman"/>
              </a:rPr>
              <a:t>تدخل تركيا في الشرق الاوسط</a:t>
            </a:r>
            <a:endParaRPr sz="1500" b="1"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مقدمة</a:t>
            </a: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شرح العقدة الأساسية</a:t>
            </a: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Calibri"/>
                <a:ea typeface="Calibri"/>
                <a:cs typeface="Calibri"/>
                <a:sym typeface="Calibri"/>
              </a:rPr>
              <a:t>محور النقاش</a:t>
            </a: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أسئلة للاعتبار</a:t>
            </a:r>
            <a:endParaRPr sz="1100"/>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مصادر موثوقة و مقترحة</a:t>
            </a:r>
            <a:endParaRPr sz="1100"/>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قائمة المراجع</a:t>
            </a:r>
            <a:endParaRPr sz="1100"/>
          </a:p>
          <a:p>
            <a:pPr marL="0" marR="0" lvl="0" indent="0" algn="r" rtl="1">
              <a:spcBef>
                <a:spcPts val="0"/>
              </a:spcBef>
              <a:spcAft>
                <a:spcPts val="0"/>
              </a:spcAft>
              <a:buNone/>
            </a:pP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1" i="0" u="none" strike="noStrike" cap="none">
                <a:solidFill>
                  <a:schemeClr val="dk1"/>
                </a:solidFill>
                <a:latin typeface="Times New Roman"/>
                <a:ea typeface="Times New Roman"/>
                <a:cs typeface="Times New Roman"/>
                <a:sym typeface="Times New Roman"/>
              </a:rPr>
              <a:t>الموضوع الثاني:  </a:t>
            </a:r>
            <a:r>
              <a:rPr lang="en" sz="1500" b="1" i="0" u="none" strike="noStrike" cap="none">
                <a:solidFill>
                  <a:srgbClr val="222222"/>
                </a:solidFill>
                <a:latin typeface="Times New Roman"/>
                <a:ea typeface="Times New Roman"/>
                <a:cs typeface="Times New Roman"/>
                <a:sym typeface="Times New Roman"/>
              </a:rPr>
              <a:t>إنشاء منطقة خالية من الأسلحة النووية في الشرق الأوسط</a:t>
            </a:r>
            <a:endParaRPr sz="1500" b="1"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مقدمة</a:t>
            </a: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شرح العقدة الأساسية</a:t>
            </a: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Calibri"/>
                <a:ea typeface="Calibri"/>
                <a:cs typeface="Calibri"/>
                <a:sym typeface="Calibri"/>
              </a:rPr>
              <a:t>محور النقاش</a:t>
            </a:r>
            <a:endParaRPr sz="1500" b="0" i="0" u="none" strike="noStrike" cap="none">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أسئلة للاعتبار</a:t>
            </a:r>
            <a:endParaRPr sz="1100"/>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مصادر موثوقة و مقترحة</a:t>
            </a:r>
            <a:endParaRPr sz="1100"/>
          </a:p>
          <a:p>
            <a:pPr marL="0" marR="0" lvl="0" indent="0" algn="r" rtl="1">
              <a:spcBef>
                <a:spcPts val="0"/>
              </a:spcBef>
              <a:spcAft>
                <a:spcPts val="0"/>
              </a:spcAft>
              <a:buNone/>
            </a:pPr>
            <a:r>
              <a:rPr lang="en" sz="1500" b="0" i="0" u="none" strike="noStrike" cap="none">
                <a:solidFill>
                  <a:schemeClr val="dk1"/>
                </a:solidFill>
                <a:latin typeface="Times New Roman"/>
                <a:ea typeface="Times New Roman"/>
                <a:cs typeface="Times New Roman"/>
                <a:sym typeface="Times New Roman"/>
              </a:rPr>
              <a:t>قائمة المراجع</a:t>
            </a:r>
            <a:endParaRPr sz="1100"/>
          </a:p>
          <a:p>
            <a:pPr marL="0" marR="0" lvl="0" indent="0" algn="r" rtl="1">
              <a:spcBef>
                <a:spcPts val="0"/>
              </a:spcBef>
              <a:spcAft>
                <a:spcPts val="0"/>
              </a:spcAft>
              <a:buNone/>
            </a:pPr>
            <a:endParaRPr sz="1500" b="0" i="0" u="none" strike="noStrike" cap="none">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15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p:nvPr/>
        </p:nvSpPr>
        <p:spPr>
          <a:xfrm>
            <a:off x="304800" y="200025"/>
            <a:ext cx="8534400" cy="4743450"/>
          </a:xfrm>
          <a:prstGeom prst="rect">
            <a:avLst/>
          </a:prstGeom>
          <a:noFill/>
          <a:ln>
            <a:noFill/>
          </a:ln>
        </p:spPr>
        <p:txBody>
          <a:bodyPr spcFirstLastPara="1" wrap="square" lIns="91425" tIns="45700" rIns="91425" bIns="45700" anchor="t" anchorCtr="0">
            <a:normAutofit/>
          </a:bodyPr>
          <a:lstStyle/>
          <a:p>
            <a:pPr marL="0" marR="0" lvl="0" indent="0" algn="l" rtl="0">
              <a:spcBef>
                <a:spcPts val="0"/>
              </a:spcBef>
              <a:spcAft>
                <a:spcPts val="0"/>
              </a:spcAft>
              <a:buClr>
                <a:schemeClr val="dk1"/>
              </a:buClr>
              <a:buSzPts val="1800"/>
              <a:buFont typeface="Arial"/>
              <a:buNone/>
            </a:pPr>
            <a:r>
              <a:rPr lang="en" sz="1800" b="1">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p:txBody>
      </p:sp>
      <p:pic>
        <p:nvPicPr>
          <p:cNvPr id="152" name="Google Shape;152;p27"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153" name="Google Shape;153;p27" descr="C:\Users\marlyn\Downloads\blue-border-md.png"/>
          <p:cNvPicPr preferRelativeResize="0"/>
          <p:nvPr/>
        </p:nvPicPr>
        <p:blipFill rotWithShape="1">
          <a:blip r:embed="rId3">
            <a:alphaModFix/>
          </a:blip>
          <a:srcRect/>
          <a:stretch/>
        </p:blipFill>
        <p:spPr>
          <a:xfrm rot="-5400000">
            <a:off x="0" y="4235054"/>
            <a:ext cx="908446" cy="908447"/>
          </a:xfrm>
          <a:prstGeom prst="rect">
            <a:avLst/>
          </a:prstGeom>
          <a:noFill/>
          <a:ln>
            <a:noFill/>
          </a:ln>
        </p:spPr>
      </p:pic>
      <p:pic>
        <p:nvPicPr>
          <p:cNvPr id="154" name="Google Shape;154;p27"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155" name="Google Shape;155;p27"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156" name="Google Shape;156;p27"/>
          <p:cNvSpPr txBox="1"/>
          <p:nvPr/>
        </p:nvSpPr>
        <p:spPr>
          <a:xfrm>
            <a:off x="457201" y="151210"/>
            <a:ext cx="8229600" cy="857250"/>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chemeClr val="dk1"/>
              </a:buClr>
              <a:buSzPts val="3600"/>
              <a:buFont typeface="Times New Roman"/>
              <a:buNone/>
            </a:pPr>
            <a:r>
              <a:rPr lang="en" sz="3600" b="1">
                <a:solidFill>
                  <a:srgbClr val="00B0F0"/>
                </a:solidFill>
                <a:latin typeface="Times New Roman"/>
                <a:ea typeface="Times New Roman"/>
                <a:cs typeface="Times New Roman"/>
                <a:sym typeface="Times New Roman"/>
              </a:rPr>
              <a:t>رسالة من رئيس الجلسة</a:t>
            </a:r>
            <a:endParaRPr sz="3600" b="1">
              <a:solidFill>
                <a:srgbClr val="00B0F0"/>
              </a:solidFill>
              <a:latin typeface="Times New Roman"/>
              <a:ea typeface="Times New Roman"/>
              <a:cs typeface="Times New Roman"/>
              <a:sym typeface="Times New Roman"/>
            </a:endParaRPr>
          </a:p>
        </p:txBody>
      </p:sp>
      <p:sp>
        <p:nvSpPr>
          <p:cNvPr id="157" name="Google Shape;157;p27"/>
          <p:cNvSpPr txBox="1"/>
          <p:nvPr/>
        </p:nvSpPr>
        <p:spPr>
          <a:xfrm>
            <a:off x="527150" y="973478"/>
            <a:ext cx="8001000" cy="4247276"/>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ar-SA" sz="1800">
                <a:solidFill>
                  <a:schemeClr val="dk1"/>
                </a:solidFill>
                <a:latin typeface="Times New Roman"/>
                <a:ea typeface="Times New Roman"/>
                <a:cs typeface="Times New Roman"/>
                <a:sym typeface="Times New Roman"/>
              </a:rPr>
              <a:t>المندوبون الأعزاء</a:t>
            </a:r>
          </a:p>
          <a:p>
            <a:pPr marL="0" marR="0" lvl="0" indent="0" algn="r" rtl="0">
              <a:spcBef>
                <a:spcPts val="0"/>
              </a:spcBef>
              <a:spcAft>
                <a:spcPts val="0"/>
              </a:spcAft>
              <a:buNone/>
            </a:pPr>
            <a:r>
              <a:rPr lang="ar-SA" sz="1800">
                <a:solidFill>
                  <a:schemeClr val="dk1"/>
                </a:solidFill>
                <a:latin typeface="Times New Roman"/>
                <a:ea typeface="Times New Roman"/>
                <a:cs typeface="Times New Roman"/>
                <a:sym typeface="Times New Roman"/>
              </a:rPr>
              <a:t>WINMUN في  بصفتنا المجلس التنفيذي للجنة العربية السنوية لهذا العام </a:t>
            </a:r>
            <a:endParaRPr lang="ar-SA" sz="1800">
              <a:latin typeface="Times New Roman"/>
              <a:ea typeface="Times New Roman"/>
              <a:cs typeface="Times New Roman"/>
              <a:sym typeface="Times New Roman"/>
            </a:endParaRPr>
          </a:p>
          <a:p>
            <a:pPr marL="0" marR="0" lvl="0" indent="0" algn="r" rtl="0">
              <a:spcBef>
                <a:spcPts val="0"/>
              </a:spcBef>
              <a:spcAft>
                <a:spcPts val="0"/>
              </a:spcAft>
              <a:buNone/>
            </a:pPr>
            <a:r>
              <a:rPr lang="ar-SA" sz="1800">
                <a:solidFill>
                  <a:schemeClr val="dk1"/>
                </a:solidFill>
                <a:latin typeface="Times New Roman"/>
                <a:ea typeface="Times New Roman"/>
                <a:cs typeface="Times New Roman"/>
                <a:sym typeface="Times New Roman"/>
              </a:rPr>
              <a:t>، نود أن نعبر عن سعادتنا بأن تكون  جزءًا من لجتنا . نأمل أن تكون متحمسًا مثلنا لهذا المؤتمر. </a:t>
            </a:r>
          </a:p>
          <a:p>
            <a:pPr marL="0" marR="0" lvl="0" indent="0" algn="r" rtl="0">
              <a:spcBef>
                <a:spcPts val="0"/>
              </a:spcBef>
              <a:spcAft>
                <a:spcPts val="0"/>
              </a:spcAft>
              <a:buNone/>
            </a:pPr>
            <a:endParaRPr lang="ar-SA" sz="1800">
              <a:solidFill>
                <a:schemeClr val="dk1"/>
              </a:solidFill>
              <a:latin typeface="Times New Roman"/>
              <a:ea typeface="Times New Roman"/>
              <a:cs typeface="Times New Roman"/>
              <a:sym typeface="Times New Roman"/>
            </a:endParaRPr>
          </a:p>
          <a:p>
            <a:pPr marL="0" marR="0" lvl="0" indent="0" algn="r" rtl="0">
              <a:spcBef>
                <a:spcPts val="0"/>
              </a:spcBef>
              <a:spcAft>
                <a:spcPts val="0"/>
              </a:spcAft>
              <a:buNone/>
            </a:pPr>
            <a:r>
              <a:rPr lang="ar-SA" sz="1800">
                <a:solidFill>
                  <a:schemeClr val="dk1"/>
                </a:solidFill>
                <a:latin typeface="Times New Roman"/>
                <a:ea typeface="Times New Roman"/>
                <a:cs typeface="Times New Roman"/>
                <a:sym typeface="Times New Roman"/>
              </a:rPr>
              <a:t>خلال هذه الأوقات العصيبة التي نواجهها ليس فقط كطلاب ، ولكن أيضًا كأعضاء في مجتمع عالمي ، من الأهمية  أن نشارك بنشاط في هذا المؤتمر للمساعدة في بناء ثقتنا والتعرف على القضايا العالمية. أحث كل عضو في هذه اللجنة ليس فقط على الاستعداد للمناقشات ولكن أيضًا لجميع الذكريات الممتعة التي سننشئها معًا. آمل أن يبذل كل واحد منكم قصارى جهده خلال جلسات اللجنة دون أي شعور بالخوف أو الحكم. إذا كان لديك أي استفسارات ، فلا تتردد في الاتصال بـنا وسنكون أكثر من سعداء لمساعدتك بأي شكل من الأشكال!</a:t>
            </a:r>
            <a:endParaRPr lang="ar-SA" sz="1800">
              <a:latin typeface="Times New Roman"/>
              <a:ea typeface="Times New Roman"/>
              <a:cs typeface="Times New Roman"/>
              <a:sym typeface="Times New Roman"/>
            </a:endParaRPr>
          </a:p>
          <a:p>
            <a:pPr marL="0" marR="0" lvl="0" indent="0" algn="r" rtl="0">
              <a:spcBef>
                <a:spcPts val="0"/>
              </a:spcBef>
              <a:spcAft>
                <a:spcPts val="0"/>
              </a:spcAft>
              <a:buNone/>
            </a:pPr>
            <a:r>
              <a:rPr lang="ar-SA" sz="1800">
                <a:solidFill>
                  <a:schemeClr val="dk1"/>
                </a:solidFill>
                <a:latin typeface="Times New Roman"/>
                <a:ea typeface="Times New Roman"/>
                <a:cs typeface="Times New Roman"/>
                <a:sym typeface="Times New Roman"/>
              </a:rPr>
              <a:t>نتطلع إلى لقائكم جميعا و كل التوفيق</a:t>
            </a:r>
          </a:p>
          <a:p>
            <a:pPr marL="0" marR="0" lvl="0" indent="0" algn="ctr" rtl="0">
              <a:spcBef>
                <a:spcPts val="0"/>
              </a:spcBef>
              <a:spcAft>
                <a:spcPts val="0"/>
              </a:spcAft>
              <a:buClr>
                <a:schemeClr val="dk1"/>
              </a:buClr>
              <a:buSzPts val="1100"/>
              <a:buFont typeface="Arial"/>
              <a:buNone/>
            </a:pPr>
            <a:r>
              <a:rPr lang="ar-SA" sz="1800">
                <a:solidFill>
                  <a:schemeClr val="dk1"/>
                </a:solidFill>
                <a:latin typeface="Times New Roman"/>
                <a:ea typeface="Times New Roman"/>
                <a:cs typeface="Times New Roman"/>
                <a:sym typeface="Times New Roman"/>
              </a:rPr>
              <a:t>تحياتي الحارة</a:t>
            </a:r>
          </a:p>
          <a:p>
            <a:pPr marL="0" marR="0" lvl="0" indent="0" algn="ctr" rtl="0">
              <a:spcBef>
                <a:spcPts val="0"/>
              </a:spcBef>
              <a:spcAft>
                <a:spcPts val="0"/>
              </a:spcAft>
              <a:buClr>
                <a:schemeClr val="dk1"/>
              </a:buClr>
              <a:buSzPts val="1100"/>
              <a:buFont typeface="Arial"/>
              <a:buNone/>
            </a:pPr>
            <a:r>
              <a:rPr lang="ar-SA" sz="1800">
                <a:solidFill>
                  <a:schemeClr val="dk1"/>
                </a:solidFill>
                <a:latin typeface="Times New Roman"/>
                <a:ea typeface="Times New Roman"/>
                <a:cs typeface="Times New Roman"/>
                <a:sym typeface="Times New Roman"/>
              </a:rPr>
              <a:t>رقية مرتضى وإياد هجرس</a:t>
            </a:r>
          </a:p>
          <a:p>
            <a:pPr marL="0" marR="0" lvl="0" indent="0" algn="ctr" rtl="0">
              <a:spcBef>
                <a:spcPts val="0"/>
              </a:spcBef>
              <a:spcAft>
                <a:spcPts val="0"/>
              </a:spcAft>
              <a:buSzPts val="1100"/>
              <a:buNone/>
            </a:pPr>
            <a:r>
              <a:rPr lang="ar-SA" sz="1800">
                <a:solidFill>
                  <a:schemeClr val="dk1"/>
                </a:solidFill>
                <a:latin typeface="Times New Roman"/>
                <a:ea typeface="Times New Roman"/>
                <a:cs typeface="Times New Roman"/>
                <a:sym typeface="Times New Roman"/>
              </a:rPr>
              <a:t>الرئيس والرئيس المشارك للجنة العربية</a:t>
            </a:r>
            <a:endParaRPr lang="ar-SA" sz="1800" b="1">
              <a:solidFill>
                <a:srgbClr val="00B0F0"/>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ts val="1100"/>
              <a:buFont typeface="Arial"/>
              <a:buNone/>
            </a:pPr>
            <a:endParaRPr lang="ar-SA" sz="180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lang="ar-SA" sz="18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subTitle" idx="1"/>
          </p:nvPr>
        </p:nvSpPr>
        <p:spPr>
          <a:xfrm>
            <a:off x="304800" y="685800"/>
            <a:ext cx="8534400" cy="4457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r>
              <a:rPr lang="en" sz="1800">
                <a:solidFill>
                  <a:schemeClr val="dk1"/>
                </a:solidFill>
                <a:latin typeface="Times New Roman"/>
                <a:ea typeface="Times New Roman"/>
                <a:cs typeface="Times New Roman"/>
                <a:sym typeface="Times New Roman"/>
              </a:rPr>
              <a:t> </a:t>
            </a:r>
            <a:endParaRPr/>
          </a:p>
        </p:txBody>
      </p:sp>
      <p:pic>
        <p:nvPicPr>
          <p:cNvPr id="164" name="Google Shape;164;p28"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165" name="Google Shape;165;p28" descr="C:\Users\marlyn\Downloads\blue-border-md.png"/>
          <p:cNvPicPr preferRelativeResize="0"/>
          <p:nvPr/>
        </p:nvPicPr>
        <p:blipFill rotWithShape="1">
          <a:blip r:embed="rId3">
            <a:alphaModFix/>
          </a:blip>
          <a:srcRect/>
          <a:stretch/>
        </p:blipFill>
        <p:spPr>
          <a:xfrm rot="5400000">
            <a:off x="8235553" y="1"/>
            <a:ext cx="908447" cy="908447"/>
          </a:xfrm>
          <a:prstGeom prst="rect">
            <a:avLst/>
          </a:prstGeom>
          <a:noFill/>
          <a:ln>
            <a:noFill/>
          </a:ln>
        </p:spPr>
      </p:pic>
      <p:pic>
        <p:nvPicPr>
          <p:cNvPr id="166" name="Google Shape;166;p28" descr="C:\Users\marlyn\Downloads\blue-border-md.png"/>
          <p:cNvPicPr preferRelativeResize="0"/>
          <p:nvPr/>
        </p:nvPicPr>
        <p:blipFill rotWithShape="1">
          <a:blip r:embed="rId3">
            <a:alphaModFix/>
          </a:blip>
          <a:srcRect/>
          <a:stretch/>
        </p:blipFill>
        <p:spPr>
          <a:xfrm rot="-5400000">
            <a:off x="0" y="4235054"/>
            <a:ext cx="908446" cy="908447"/>
          </a:xfrm>
          <a:prstGeom prst="rect">
            <a:avLst/>
          </a:prstGeom>
          <a:noFill/>
          <a:ln>
            <a:noFill/>
          </a:ln>
        </p:spPr>
      </p:pic>
      <p:pic>
        <p:nvPicPr>
          <p:cNvPr id="167" name="Google Shape;167;p28"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168" name="Google Shape;168;p28"/>
          <p:cNvSpPr txBox="1"/>
          <p:nvPr/>
        </p:nvSpPr>
        <p:spPr>
          <a:xfrm>
            <a:off x="2949818" y="157655"/>
            <a:ext cx="39081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600"/>
              <a:buFont typeface="Times New Roman"/>
              <a:buNone/>
            </a:pPr>
            <a:r>
              <a:rPr lang="en" sz="3600" b="1">
                <a:solidFill>
                  <a:srgbClr val="00B0F0"/>
                </a:solidFill>
                <a:latin typeface="Times New Roman"/>
                <a:ea typeface="Times New Roman"/>
                <a:cs typeface="Times New Roman"/>
                <a:sym typeface="Times New Roman"/>
              </a:rPr>
              <a:t>مقدمة تمهيدية إلى اللجنة</a:t>
            </a:r>
            <a:endParaRPr sz="3600" b="1">
              <a:solidFill>
                <a:srgbClr val="00B0F0"/>
              </a:solidFill>
              <a:latin typeface="Times New Roman"/>
              <a:ea typeface="Times New Roman"/>
              <a:cs typeface="Times New Roman"/>
              <a:sym typeface="Times New Roman"/>
            </a:endParaRPr>
          </a:p>
        </p:txBody>
      </p:sp>
      <p:sp>
        <p:nvSpPr>
          <p:cNvPr id="169" name="Google Shape;169;p28"/>
          <p:cNvSpPr txBox="1"/>
          <p:nvPr/>
        </p:nvSpPr>
        <p:spPr>
          <a:xfrm>
            <a:off x="155376" y="1015896"/>
            <a:ext cx="8534400" cy="3886200"/>
          </a:xfrm>
          <a:prstGeom prst="rect">
            <a:avLst/>
          </a:prstGeom>
          <a:noFill/>
          <a:ln>
            <a:noFill/>
          </a:ln>
        </p:spPr>
        <p:txBody>
          <a:bodyPr spcFirstLastPara="1" wrap="square" lIns="91425" tIns="45700" rIns="91425" bIns="45700" anchor="t" anchorCtr="0">
            <a:normAutofit/>
          </a:bodyPr>
          <a:lstStyle/>
          <a:p>
            <a:pPr marL="0" marR="0" lvl="0" indent="0" algn="r" rtl="0">
              <a:spcBef>
                <a:spcPts val="0"/>
              </a:spcBef>
              <a:spcAft>
                <a:spcPts val="0"/>
              </a:spcAft>
              <a:buClr>
                <a:schemeClr val="dk1"/>
              </a:buClr>
              <a:buSzPts val="2400"/>
              <a:buFont typeface="Arial"/>
              <a:buNone/>
            </a:pPr>
            <a:r>
              <a:rPr lang="ar-SA" sz="1800" dirty="0">
                <a:solidFill>
                  <a:schemeClr val="dk1"/>
                </a:solidFill>
                <a:latin typeface="Times New Roman"/>
                <a:ea typeface="Times New Roman"/>
                <a:cs typeface="Times New Roman"/>
                <a:sym typeface="Times New Roman"/>
              </a:rPr>
              <a:t>جامعة الدول العربية ، هي اتحاد للدول الأفريقية والآسيوية الناطقة بالعربية. تم تشكيلها في القاهرة عام 1945 لتعزيز استقلال وسيادة وشؤون ومصالح الدول الأعضاء و المراقبين. مهمة جامعة الدول العربية هي تعزيز التجارة والنمو الاقتصادي وكذلك السيادة والاستقرار السياسي في المنطقة.</a:t>
            </a:r>
          </a:p>
          <a:p>
            <a:pPr marL="0" marR="0" lvl="0" indent="0" algn="r" rtl="0">
              <a:spcBef>
                <a:spcPts val="480"/>
              </a:spcBef>
              <a:spcAft>
                <a:spcPts val="0"/>
              </a:spcAft>
              <a:buClr>
                <a:srgbClr val="888888"/>
              </a:buClr>
              <a:buSzPts val="2400"/>
              <a:buFont typeface="Arial"/>
              <a:buNone/>
            </a:pPr>
            <a:endParaRPr lang="ar-SA" sz="1800" dirty="0">
              <a:solidFill>
                <a:schemeClr val="dk1"/>
              </a:solidFill>
              <a:latin typeface="Times New Roman"/>
              <a:ea typeface="Times New Roman"/>
              <a:cs typeface="Times New Roman"/>
              <a:sym typeface="Times New Roman"/>
            </a:endParaRPr>
          </a:p>
          <a:p>
            <a:pPr marL="0" marR="0" lvl="0" indent="0" algn="r" rtl="0">
              <a:spcBef>
                <a:spcPts val="480"/>
              </a:spcBef>
              <a:spcAft>
                <a:spcPts val="0"/>
              </a:spcAft>
              <a:buClr>
                <a:schemeClr val="dk1"/>
              </a:buClr>
              <a:buSzPts val="2400"/>
              <a:buFont typeface="Arial"/>
              <a:buNone/>
            </a:pPr>
            <a:r>
              <a:rPr lang="ar-SA" sz="1800" dirty="0">
                <a:solidFill>
                  <a:schemeClr val="dk1"/>
                </a:solidFill>
                <a:latin typeface="Times New Roman"/>
                <a:ea typeface="Times New Roman"/>
                <a:cs typeface="Times New Roman"/>
                <a:sym typeface="Times New Roman"/>
              </a:rPr>
              <a:t>يتمثل هدف دولة جامعة الدول العربية في السعي إلى التعاون الوثيق بين أعضائها في الأمور ذات الاهتمام المشترك - على وجه التحديد ، الاقتصاد ، والتواصل ، والثقافة ، والجنسية ، والرعاية الاجتماعية ، والصحة. لتقوية الروابط وتحسين التواصل وتعزيز المصالح المشتركة بين الدول الناطقة باللغة العربية. حدد ميثاق جامعة الدول العربية ، الوثيقة التأسيسية للمنظمة ، مهمة الجامعة على النحو التالي: "الغرض من الجامعة هو توثيق العلاقات بين الدول الأعضاء وتنسيق أنشطتها السياسية بهدف تحقيق تعاون وثيق بينها ، والحفاظ على استقلالها وسيادتها ، والنظر بشكل عام في شؤون ومصالح الدول العربية ".</a:t>
            </a:r>
            <a:endParaRPr lang="ar-SA" sz="1800" dirty="0">
              <a:latin typeface="Times New Roman"/>
              <a:ea typeface="Times New Roman"/>
              <a:cs typeface="Times New Roman"/>
              <a:sym typeface="Times New Roman"/>
            </a:endParaRPr>
          </a:p>
          <a:p>
            <a:pPr marL="0" marR="0" lvl="0" indent="0" algn="r" rtl="0">
              <a:spcBef>
                <a:spcPts val="480"/>
              </a:spcBef>
              <a:spcAft>
                <a:spcPts val="0"/>
              </a:spcAft>
              <a:buClr>
                <a:srgbClr val="888888"/>
              </a:buClr>
              <a:buSzPts val="2400"/>
              <a:buFont typeface="Arial"/>
              <a:buNone/>
            </a:pPr>
            <a:endParaRPr lang="ar-SA" sz="1800" dirty="0">
              <a:solidFill>
                <a:schemeClr val="dk1"/>
              </a:solidFill>
              <a:latin typeface="Times New Roman"/>
              <a:ea typeface="Times New Roman"/>
              <a:cs typeface="Times New Roman"/>
              <a:sym typeface="Times New Roman"/>
            </a:endParaRPr>
          </a:p>
          <a:p>
            <a:pPr marL="0" marR="0" lvl="0" indent="0" algn="r" rtl="0">
              <a:spcBef>
                <a:spcPts val="480"/>
              </a:spcBef>
              <a:spcAft>
                <a:spcPts val="0"/>
              </a:spcAft>
              <a:buClr>
                <a:srgbClr val="888888"/>
              </a:buClr>
              <a:buSzPts val="2400"/>
              <a:buFont typeface="Arial"/>
              <a:buNone/>
            </a:pPr>
            <a:endParaRPr lang="ar-SA" sz="18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9" descr="C:\Users\marlyn\Downloads\blue-border-md.png"/>
          <p:cNvPicPr preferRelativeResize="0"/>
          <p:nvPr/>
        </p:nvPicPr>
        <p:blipFill rotWithShape="1">
          <a:blip r:embed="rId3">
            <a:alphaModFix/>
          </a:blip>
          <a:srcRect/>
          <a:stretch/>
        </p:blipFill>
        <p:spPr>
          <a:xfrm>
            <a:off x="2" y="0"/>
            <a:ext cx="1066799" cy="908447"/>
          </a:xfrm>
          <a:prstGeom prst="rect">
            <a:avLst/>
          </a:prstGeom>
          <a:noFill/>
          <a:ln>
            <a:noFill/>
          </a:ln>
        </p:spPr>
      </p:pic>
      <p:pic>
        <p:nvPicPr>
          <p:cNvPr id="176" name="Google Shape;176;p29"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177" name="Google Shape;177;p29" descr="C:\Users\marlyn\Downloads\blue-border-md.png"/>
          <p:cNvPicPr preferRelativeResize="0"/>
          <p:nvPr/>
        </p:nvPicPr>
        <p:blipFill rotWithShape="1">
          <a:blip r:embed="rId3">
            <a:alphaModFix/>
          </a:blip>
          <a:srcRect/>
          <a:stretch/>
        </p:blipFill>
        <p:spPr>
          <a:xfrm rot="-5400000">
            <a:off x="-35123" y="4270177"/>
            <a:ext cx="908446" cy="838200"/>
          </a:xfrm>
          <a:prstGeom prst="rect">
            <a:avLst/>
          </a:prstGeom>
          <a:noFill/>
          <a:ln>
            <a:noFill/>
          </a:ln>
        </p:spPr>
      </p:pic>
      <p:pic>
        <p:nvPicPr>
          <p:cNvPr id="178" name="Google Shape;178;p29"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179" name="Google Shape;179;p29"/>
          <p:cNvSpPr txBox="1"/>
          <p:nvPr/>
        </p:nvSpPr>
        <p:spPr>
          <a:xfrm>
            <a:off x="952500" y="73349"/>
            <a:ext cx="7239000" cy="10158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SA" sz="2000" b="1">
                <a:solidFill>
                  <a:schemeClr val="dk1"/>
                </a:solidFill>
                <a:latin typeface="Calibri"/>
                <a:ea typeface="Calibri"/>
                <a:cs typeface="Calibri"/>
                <a:sym typeface="Calibri"/>
              </a:rPr>
              <a:t>لجنة: </a:t>
            </a:r>
            <a:r>
              <a:rPr lang="ar-SA" sz="2000">
                <a:solidFill>
                  <a:schemeClr val="dk1"/>
                </a:solidFill>
                <a:latin typeface="Calibri"/>
                <a:ea typeface="Calibri"/>
                <a:cs typeface="Calibri"/>
                <a:sym typeface="Calibri"/>
              </a:rPr>
              <a:t>اللجنة العربية</a:t>
            </a:r>
          </a:p>
          <a:p>
            <a:pPr marL="0" marR="0" lvl="0" indent="0" algn="r" rtl="1">
              <a:spcBef>
                <a:spcPts val="0"/>
              </a:spcBef>
              <a:spcAft>
                <a:spcPts val="0"/>
              </a:spcAft>
              <a:buNone/>
            </a:pPr>
            <a:r>
              <a:rPr lang="ar-SA" sz="2000" b="1">
                <a:solidFill>
                  <a:schemeClr val="dk1"/>
                </a:solidFill>
                <a:latin typeface="Times New Roman"/>
                <a:ea typeface="Times New Roman"/>
                <a:cs typeface="Times New Roman"/>
                <a:sym typeface="Times New Roman"/>
              </a:rPr>
              <a:t>الموضوع: </a:t>
            </a:r>
            <a:r>
              <a:rPr lang="ar-SA" sz="1800">
                <a:solidFill>
                  <a:srgbClr val="222222"/>
                </a:solidFill>
                <a:latin typeface="Times New Roman"/>
                <a:ea typeface="Times New Roman"/>
                <a:cs typeface="Times New Roman"/>
                <a:sym typeface="Times New Roman"/>
              </a:rPr>
              <a:t>تدخل تركيا في الشرق الاوسط</a:t>
            </a:r>
            <a:endParaRPr lang="ar-SA" sz="2000">
              <a:solidFill>
                <a:schemeClr val="dk1"/>
              </a:solidFill>
              <a:latin typeface="Times New Roman"/>
              <a:ea typeface="Times New Roman"/>
              <a:cs typeface="Times New Roman"/>
              <a:sym typeface="Times New Roman"/>
            </a:endParaRPr>
          </a:p>
          <a:p>
            <a:pPr marL="0" marR="0" lvl="0" indent="0" algn="r" rtl="1">
              <a:spcBef>
                <a:spcPts val="0"/>
              </a:spcBef>
              <a:spcAft>
                <a:spcPts val="0"/>
              </a:spcAft>
              <a:buNone/>
            </a:pPr>
            <a:r>
              <a:rPr lang="ar-SA" sz="2000" b="1">
                <a:solidFill>
                  <a:schemeClr val="dk1"/>
                </a:solidFill>
                <a:latin typeface="Times New Roman"/>
                <a:ea typeface="Times New Roman"/>
                <a:cs typeface="Times New Roman"/>
                <a:sym typeface="Times New Roman"/>
              </a:rPr>
              <a:t>الكاتب: </a:t>
            </a:r>
            <a:r>
              <a:rPr lang="ar-SA" sz="2000">
                <a:solidFill>
                  <a:schemeClr val="dk1"/>
                </a:solidFill>
                <a:latin typeface="Times New Roman"/>
                <a:ea typeface="Times New Roman"/>
                <a:cs typeface="Times New Roman"/>
                <a:sym typeface="Times New Roman"/>
              </a:rPr>
              <a:t>رقية مرتضى</a:t>
            </a:r>
          </a:p>
        </p:txBody>
      </p:sp>
      <p:sp>
        <p:nvSpPr>
          <p:cNvPr id="180" name="Google Shape;180;p29"/>
          <p:cNvSpPr txBox="1"/>
          <p:nvPr/>
        </p:nvSpPr>
        <p:spPr>
          <a:xfrm>
            <a:off x="3034025" y="765899"/>
            <a:ext cx="2895600" cy="646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ar-SA" sz="3600" b="1" dirty="0">
                <a:solidFill>
                  <a:srgbClr val="00B0F0"/>
                </a:solidFill>
                <a:latin typeface="Times New Roman"/>
                <a:ea typeface="Times New Roman"/>
                <a:cs typeface="Times New Roman"/>
                <a:sym typeface="Times New Roman"/>
              </a:rPr>
              <a:t>مقدمة</a:t>
            </a:r>
          </a:p>
        </p:txBody>
      </p:sp>
      <p:sp>
        <p:nvSpPr>
          <p:cNvPr id="181" name="Google Shape;181;p29"/>
          <p:cNvSpPr txBox="1"/>
          <p:nvPr/>
        </p:nvSpPr>
        <p:spPr>
          <a:xfrm>
            <a:off x="-27024" y="1351105"/>
            <a:ext cx="9011225" cy="4007221"/>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0"/>
              </a:spcAft>
              <a:buClr>
                <a:schemeClr val="dk1"/>
              </a:buClr>
              <a:buSzPts val="1100"/>
              <a:buFont typeface="Arial"/>
              <a:buNone/>
            </a:pPr>
            <a:r>
              <a:rPr lang="ar-SA" sz="1800" dirty="0">
                <a:solidFill>
                  <a:srgbClr val="0E2344"/>
                </a:solidFill>
                <a:latin typeface="Times New Roman" panose="02020603050405020304" pitchFamily="18" charset="0"/>
                <a:cs typeface="Times New Roman" panose="02020603050405020304" pitchFamily="18" charset="0"/>
              </a:rPr>
              <a:t>لقد أعادت تركيا ترتيب سياستها بشأن الشرق الأوسط. فهي ترمّم علاقاتها مع خصومها الإقليميّين وتخاطبهم بلغة تتمحور أكثر حول الاقتصاد وتركّز أكثر على التعاون. لكن على الرغم من اللهجة والبوادر التصالحيّة، يبقى الكثير من مصادر التوتّر الكبيرة بين تركيا و خصومها السابقين بدون حلّ. من هذا المنطلق، كيف يمكن تفسير سياسة إعادة الضبط الإقليمي التي تنتهجها أنقرة؟ تشكّل العوامل التي حثّت على التخفيف من حدّة التوتّر في المنطقة الدافع أيضاً خلف سياسة إعادة الضبط التركية. فالضرورات الاقتصادية وتراجع النفوذ الأمريكي في المنطقة وانطلاقة حكم إدارة </a:t>
            </a:r>
            <a:r>
              <a:rPr lang="ar-SA" sz="1800" dirty="0" err="1">
                <a:solidFill>
                  <a:srgbClr val="0E2344"/>
                </a:solidFill>
                <a:latin typeface="Times New Roman" panose="02020603050405020304" pitchFamily="18" charset="0"/>
                <a:cs typeface="Times New Roman" panose="02020603050405020304" pitchFamily="18" charset="0"/>
              </a:rPr>
              <a:t>بايدن</a:t>
            </a:r>
            <a:r>
              <a:rPr lang="ar-SA" sz="1800" dirty="0">
                <a:solidFill>
                  <a:srgbClr val="0E2344"/>
                </a:solidFill>
                <a:latin typeface="Times New Roman" panose="02020603050405020304" pitchFamily="18" charset="0"/>
                <a:cs typeface="Times New Roman" panose="02020603050405020304" pitchFamily="18" charset="0"/>
              </a:rPr>
              <a:t> في البيت الأبيض . بيد أنّ معالم السياسة التي تنتهجها أنقرة ترتسم بمجموعة من الأسباب المتعلّقة بتركياً .</a:t>
            </a:r>
          </a:p>
          <a:p>
            <a:pPr marL="0" lvl="0" indent="0" algn="r" rtl="0">
              <a:lnSpc>
                <a:spcPct val="115000"/>
              </a:lnSpc>
              <a:spcBef>
                <a:spcPts val="0"/>
              </a:spcBef>
              <a:spcAft>
                <a:spcPts val="0"/>
              </a:spcAft>
              <a:buClr>
                <a:schemeClr val="dk1"/>
              </a:buClr>
              <a:buSzPts val="1100"/>
              <a:buFont typeface="Arial"/>
              <a:buNone/>
            </a:pPr>
            <a:r>
              <a:rPr lang="ar-SA" sz="1800" dirty="0">
                <a:solidFill>
                  <a:srgbClr val="0E2344"/>
                </a:solidFill>
                <a:latin typeface="Times New Roman" panose="02020603050405020304" pitchFamily="18" charset="0"/>
                <a:cs typeface="Times New Roman" panose="02020603050405020304" pitchFamily="18" charset="0"/>
              </a:rPr>
              <a:t> </a:t>
            </a:r>
          </a:p>
          <a:p>
            <a:pPr marL="0" lvl="0" indent="0" algn="r" rtl="0">
              <a:lnSpc>
                <a:spcPct val="115000"/>
              </a:lnSpc>
              <a:spcBef>
                <a:spcPts val="0"/>
              </a:spcBef>
              <a:spcAft>
                <a:spcPts val="0"/>
              </a:spcAft>
              <a:buClr>
                <a:schemeClr val="dk1"/>
              </a:buClr>
              <a:buSzPts val="1100"/>
              <a:buFont typeface="Arial"/>
              <a:buNone/>
            </a:pPr>
            <a:r>
              <a:rPr lang="ar-SA" sz="1800" dirty="0">
                <a:solidFill>
                  <a:srgbClr val="0E2344"/>
                </a:solidFill>
                <a:latin typeface="Times New Roman" panose="02020603050405020304" pitchFamily="18" charset="0"/>
                <a:cs typeface="Times New Roman" panose="02020603050405020304" pitchFamily="18" charset="0"/>
              </a:rPr>
              <a:t>فعلى الصعيد الجيوسياسي، يشكّل تفكيك الانحياز القائم ضد تركيا في شرق المتوسّط وموازنة النفوذ الإيراني مصدرَي القلق الأساسيّين للسياسة الخارجية الراهنة في تركيا. وعلى الصعيد الداخلي، تتّجه تركيا نحو انتخابات في العام 2023 في خضمّ أز اقتصادية. والفوز بالانتخابات، على الحكومة معالجة هذا المأزق، ويتطلّب ذلك إعادة نظر في مسائل السياسة الخارجية.</a:t>
            </a:r>
          </a:p>
          <a:p>
            <a:pPr marL="0" lvl="0" indent="0" algn="l" rtl="0">
              <a:lnSpc>
                <a:spcPct val="115000"/>
              </a:lnSpc>
              <a:spcBef>
                <a:spcPts val="0"/>
              </a:spcBef>
              <a:spcAft>
                <a:spcPts val="0"/>
              </a:spcAft>
              <a:buClr>
                <a:schemeClr val="dk1"/>
              </a:buClr>
              <a:buSzPts val="1100"/>
              <a:buFont typeface="Arial"/>
              <a:buNone/>
            </a:pPr>
            <a:endParaRPr lang="ar-SA" sz="1800" dirty="0">
              <a:solidFill>
                <a:srgbClr val="202124"/>
              </a:solidFill>
              <a:latin typeface="Times New Roman" panose="02020603050405020304" pitchFamily="18" charset="0"/>
              <a:cs typeface="Times New Roman" panose="02020603050405020304" pitchFamily="18" charset="0"/>
            </a:endParaRPr>
          </a:p>
          <a:p>
            <a:pPr marL="0" lvl="0" indent="0" algn="l" rtl="0">
              <a:lnSpc>
                <a:spcPct val="115000"/>
              </a:lnSpc>
              <a:spcBef>
                <a:spcPts val="0"/>
              </a:spcBef>
              <a:spcAft>
                <a:spcPts val="0"/>
              </a:spcAft>
              <a:buClr>
                <a:schemeClr val="dk1"/>
              </a:buClr>
              <a:buSzPts val="1100"/>
              <a:buFont typeface="Arial"/>
              <a:buNone/>
            </a:pPr>
            <a:endParaRPr lang="ar-SA" sz="1800" dirty="0">
              <a:solidFill>
                <a:schemeClr val="dk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187" name="Google Shape;187;p30"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188" name="Google Shape;188;p30"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189" name="Google Shape;189;p30" descr="C:\Users\marlyn\Downloads\blue-border-md.png"/>
          <p:cNvPicPr preferRelativeResize="0"/>
          <p:nvPr/>
        </p:nvPicPr>
        <p:blipFill rotWithShape="1">
          <a:blip r:embed="rId3">
            <a:alphaModFix/>
          </a:blip>
          <a:srcRect/>
          <a:stretch/>
        </p:blipFill>
        <p:spPr>
          <a:xfrm rot="-5400000">
            <a:off x="2978" y="4232076"/>
            <a:ext cx="908446" cy="914403"/>
          </a:xfrm>
          <a:prstGeom prst="rect">
            <a:avLst/>
          </a:prstGeom>
          <a:noFill/>
          <a:ln>
            <a:noFill/>
          </a:ln>
        </p:spPr>
      </p:pic>
      <p:pic>
        <p:nvPicPr>
          <p:cNvPr id="190" name="Google Shape;190;p30"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191" name="Google Shape;191;p30"/>
          <p:cNvSpPr txBox="1"/>
          <p:nvPr/>
        </p:nvSpPr>
        <p:spPr>
          <a:xfrm>
            <a:off x="2345100" y="74100"/>
            <a:ext cx="4453800" cy="64629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Font typeface="Arial"/>
              <a:buNone/>
            </a:pPr>
            <a:r>
              <a:rPr lang="ar-SA" sz="3600" b="1" dirty="0">
                <a:solidFill>
                  <a:srgbClr val="00B0F0"/>
                </a:solidFill>
                <a:latin typeface="Times New Roman"/>
                <a:ea typeface="Times New Roman"/>
                <a:cs typeface="Times New Roman"/>
                <a:sym typeface="Times New Roman"/>
              </a:rPr>
              <a:t>شرح العقدة الأساسية</a:t>
            </a:r>
          </a:p>
        </p:txBody>
      </p:sp>
      <p:sp>
        <p:nvSpPr>
          <p:cNvPr id="192" name="Google Shape;192;p30"/>
          <p:cNvSpPr txBox="1"/>
          <p:nvPr/>
        </p:nvSpPr>
        <p:spPr>
          <a:xfrm>
            <a:off x="78676" y="1031874"/>
            <a:ext cx="8738074" cy="3370123"/>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0"/>
              </a:spcAft>
              <a:buClr>
                <a:schemeClr val="dk1"/>
              </a:buClr>
              <a:buSzPts val="1100"/>
              <a:buFont typeface="Arial"/>
              <a:buNone/>
            </a:pPr>
            <a:r>
              <a:rPr lang="ar-SA" sz="1800" dirty="0">
                <a:solidFill>
                  <a:srgbClr val="0E2344"/>
                </a:solidFill>
              </a:rPr>
              <a:t>منذ أواخر العام 2020 ومطلع العام 2021، غيّرت تركيا مسار سياستها الخارجية. لقد سعت أنقرة إلى ترميم علاقاتها مع خصومها السابقين، من بينهم الإمارات العربية المتّحدة ومصر والمملكة العربية السعودية وإسرائيل وأرمينيا، في خطوة تحاكي عملية التهدئة في أرجاء المنطقة.</a:t>
            </a:r>
          </a:p>
          <a:p>
            <a:pPr marL="0" lvl="0" indent="0" algn="r" rtl="0">
              <a:lnSpc>
                <a:spcPct val="115000"/>
              </a:lnSpc>
              <a:spcBef>
                <a:spcPts val="0"/>
              </a:spcBef>
              <a:spcAft>
                <a:spcPts val="0"/>
              </a:spcAft>
              <a:buClr>
                <a:schemeClr val="dk1"/>
              </a:buClr>
              <a:buSzPts val="1100"/>
              <a:buFont typeface="Arial"/>
              <a:buNone/>
            </a:pPr>
            <a:r>
              <a:rPr lang="ar-SA" sz="1800" dirty="0">
                <a:solidFill>
                  <a:srgbClr val="0E2344"/>
                </a:solidFill>
              </a:rPr>
              <a:t> </a:t>
            </a:r>
          </a:p>
          <a:p>
            <a:pPr marL="0" lvl="0" indent="0" algn="r" rtl="0">
              <a:lnSpc>
                <a:spcPct val="115000"/>
              </a:lnSpc>
              <a:spcBef>
                <a:spcPts val="0"/>
              </a:spcBef>
              <a:spcAft>
                <a:spcPts val="0"/>
              </a:spcAft>
              <a:buClr>
                <a:schemeClr val="dk1"/>
              </a:buClr>
              <a:buSzPts val="1100"/>
              <a:buFont typeface="Arial"/>
              <a:buNone/>
            </a:pPr>
            <a:r>
              <a:rPr lang="ar-SA" sz="1800" dirty="0">
                <a:solidFill>
                  <a:srgbClr val="0E2344"/>
                </a:solidFill>
              </a:rPr>
              <a:t>لهذه الغاية، وصل الرئيس الإماراتي الشيخ محمّد بن زايد آل نهيان في 24 نوفمبر 2021 إلى تركيا لإصلاح العلاقات المتصدّعة. وبادل الرئيس أردوغان ذلك بالمِثل في 14 فبراير 2022 عبر القيام بزيارة  إلى الإمارات العربية المتّحدة برفقة وفد كبير، في خطوة مفعمة الرمزية. وكما ذُكر أعلاه، على الرغم من أنّ تركيا شهدت شرخها الأعمق مع الإمارات العربية المتّحدة عقب الربيع العربي، تحرّكت الإمارات العربية المتّحدة بسرعة لترميم العلاقات مع أنقرة. في السياق نفسه، زار الرئيس الإسرائيلي أنقرة في 9 مارس 2022، في أوّل زيارة يقوم بها رئيس إسرائيلي منذ العام 2008.</a:t>
            </a:r>
            <a:endParaRPr lang="ar-SA" sz="1800" dirty="0">
              <a:solidFill>
                <a:srgbClr val="1155C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A783CC-EEF4-A3DA-0256-D525B3373B69}"/>
              </a:ext>
            </a:extLst>
          </p:cNvPr>
          <p:cNvSpPr txBox="1"/>
          <p:nvPr/>
        </p:nvSpPr>
        <p:spPr>
          <a:xfrm>
            <a:off x="692458" y="798990"/>
            <a:ext cx="7759084" cy="2599173"/>
          </a:xfrm>
          <a:prstGeom prst="rect">
            <a:avLst/>
          </a:prstGeom>
          <a:noFill/>
        </p:spPr>
        <p:txBody>
          <a:bodyPr wrap="square" rtlCol="0">
            <a:spAutoFit/>
          </a:bodyPr>
          <a:lstStyle/>
          <a:p>
            <a:pPr marL="0" lvl="0" indent="0" algn="r" rtl="0">
              <a:lnSpc>
                <a:spcPct val="115000"/>
              </a:lnSpc>
              <a:spcBef>
                <a:spcPts val="0"/>
              </a:spcBef>
              <a:spcAft>
                <a:spcPts val="0"/>
              </a:spcAft>
              <a:buClr>
                <a:schemeClr val="dk1"/>
              </a:buClr>
              <a:buSzPts val="1100"/>
              <a:buFont typeface="Arial"/>
              <a:buNone/>
            </a:pPr>
            <a:r>
              <a:rPr lang="ar-SA" sz="1800" dirty="0">
                <a:solidFill>
                  <a:srgbClr val="0E2344"/>
                </a:solidFill>
                <a:latin typeface="Times New Roman" panose="02020603050405020304" pitchFamily="18" charset="0"/>
                <a:cs typeface="Times New Roman" panose="02020603050405020304" pitchFamily="18" charset="0"/>
              </a:rPr>
              <a:t>علاوة على ذلك، على الصعيد التركي المصري، أقيمت المحادثات الدبلوماسية الرسمية الأولى بين البلدَين في مايو 2021 في القاهرة. وأُجريَت محادثات مماثلة في أنقرة. لكن على الرغم من النشاط الدبلوماسي الجاري، لم تشهد الأوضاع أيّ تغيير حتّى الآن. بيد أنّ التحسّن في علاقات تركيا مع الخصوم الإقليميين الآخرين قد يشجّع القاهرة على أن تكون أكثر استجابة. ويبدو أنّ نقطة الخلاف في المحادثات هي ليبيا. </a:t>
            </a:r>
          </a:p>
          <a:p>
            <a:pPr marL="0" lvl="0" indent="0" algn="r" rtl="0">
              <a:lnSpc>
                <a:spcPct val="115000"/>
              </a:lnSpc>
              <a:spcBef>
                <a:spcPts val="0"/>
              </a:spcBef>
              <a:spcAft>
                <a:spcPts val="0"/>
              </a:spcAft>
              <a:buClr>
                <a:schemeClr val="dk1"/>
              </a:buClr>
              <a:buSzPts val="1100"/>
              <a:buFont typeface="Arial"/>
              <a:buNone/>
            </a:pPr>
            <a:endParaRPr lang="ar-SA" sz="1800" dirty="0">
              <a:solidFill>
                <a:srgbClr val="0E2344"/>
              </a:solidFill>
              <a:latin typeface="Times New Roman" panose="02020603050405020304" pitchFamily="18" charset="0"/>
              <a:cs typeface="Times New Roman" panose="02020603050405020304" pitchFamily="18" charset="0"/>
            </a:endParaRPr>
          </a:p>
          <a:p>
            <a:pPr marL="0" lvl="0" indent="0" algn="r" rtl="0">
              <a:lnSpc>
                <a:spcPct val="115000"/>
              </a:lnSpc>
              <a:spcBef>
                <a:spcPts val="0"/>
              </a:spcBef>
              <a:spcAft>
                <a:spcPts val="0"/>
              </a:spcAft>
              <a:buClr>
                <a:schemeClr val="dk1"/>
              </a:buClr>
              <a:buSzPts val="1100"/>
              <a:buFont typeface="Arial"/>
              <a:buNone/>
            </a:pPr>
            <a:r>
              <a:rPr lang="ar-SA" sz="1800" dirty="0">
                <a:solidFill>
                  <a:srgbClr val="0E2344"/>
                </a:solidFill>
                <a:latin typeface="Times New Roman" panose="02020603050405020304" pitchFamily="18" charset="0"/>
                <a:cs typeface="Times New Roman" panose="02020603050405020304" pitchFamily="18" charset="0"/>
              </a:rPr>
              <a:t>وعلى المستوى الانفتاح الدبلوماسي التركي، كانت المملكة العربية السعودية الأكثر تشدّداً في ترميم علاقاتها مع أنقرة حتي زار الرئيس التركي </a:t>
            </a:r>
            <a:r>
              <a:rPr lang="ar-SA" sz="1800" dirty="0" err="1">
                <a:solidFill>
                  <a:srgbClr val="0E2344"/>
                </a:solidFill>
                <a:latin typeface="Times New Roman" panose="02020603050405020304" pitchFamily="18" charset="0"/>
                <a:cs typeface="Times New Roman" panose="02020603050405020304" pitchFamily="18" charset="0"/>
              </a:rPr>
              <a:t>المملكه</a:t>
            </a:r>
            <a:endParaRPr lang="ar-SA" sz="1800" dirty="0">
              <a:latin typeface="Times New Roman" panose="02020603050405020304" pitchFamily="18" charset="0"/>
              <a:ea typeface="Calibri"/>
              <a:cs typeface="Times New Roman" panose="02020603050405020304" pitchFamily="18" charset="0"/>
              <a:sym typeface="Calibri"/>
            </a:endParaRPr>
          </a:p>
          <a:p>
            <a:endParaRPr lang="ar-SA" sz="1800" dirty="0">
              <a:latin typeface="Times New Roman" panose="02020603050405020304" pitchFamily="18" charset="0"/>
              <a:cs typeface="Times New Roman" panose="02020603050405020304" pitchFamily="18" charset="0"/>
            </a:endParaRPr>
          </a:p>
        </p:txBody>
      </p:sp>
      <p:pic>
        <p:nvPicPr>
          <p:cNvPr id="5" name="Google Shape;187;p30" descr="C:\Users\marlyn\Downloads\blue-border-md.png">
            <a:extLst>
              <a:ext uri="{FF2B5EF4-FFF2-40B4-BE49-F238E27FC236}">
                <a16:creationId xmlns:a16="http://schemas.microsoft.com/office/drawing/2014/main" id="{29BB5FFC-C4D2-6945-86C5-CF4A73D9F55B}"/>
              </a:ext>
            </a:extLst>
          </p:cNvPr>
          <p:cNvPicPr preferRelativeResize="0"/>
          <p:nvPr/>
        </p:nvPicPr>
        <p:blipFill rotWithShape="1">
          <a:blip r:embed="rId2">
            <a:alphaModFix/>
          </a:blip>
          <a:srcRect/>
          <a:stretch/>
        </p:blipFill>
        <p:spPr>
          <a:xfrm>
            <a:off x="2" y="0"/>
            <a:ext cx="908447" cy="908447"/>
          </a:xfrm>
          <a:prstGeom prst="rect">
            <a:avLst/>
          </a:prstGeom>
          <a:noFill/>
          <a:ln>
            <a:noFill/>
          </a:ln>
        </p:spPr>
      </p:pic>
      <p:pic>
        <p:nvPicPr>
          <p:cNvPr id="6" name="Google Shape;189;p30" descr="C:\Users\marlyn\Downloads\blue-border-md.png">
            <a:extLst>
              <a:ext uri="{FF2B5EF4-FFF2-40B4-BE49-F238E27FC236}">
                <a16:creationId xmlns:a16="http://schemas.microsoft.com/office/drawing/2014/main" id="{9ECEBDD4-67B9-2C58-5880-8ABEB5197FFA}"/>
              </a:ext>
            </a:extLst>
          </p:cNvPr>
          <p:cNvPicPr preferRelativeResize="0"/>
          <p:nvPr/>
        </p:nvPicPr>
        <p:blipFill rotWithShape="1">
          <a:blip r:embed="rId2">
            <a:alphaModFix/>
          </a:blip>
          <a:srcRect/>
          <a:stretch/>
        </p:blipFill>
        <p:spPr>
          <a:xfrm rot="-5400000">
            <a:off x="2978" y="4232076"/>
            <a:ext cx="908446" cy="914403"/>
          </a:xfrm>
          <a:prstGeom prst="rect">
            <a:avLst/>
          </a:prstGeom>
          <a:noFill/>
          <a:ln>
            <a:noFill/>
          </a:ln>
        </p:spPr>
      </p:pic>
      <p:pic>
        <p:nvPicPr>
          <p:cNvPr id="7" name="Google Shape;190;p30" descr="C:\Users\marlyn\Downloads\blue-border-md.png">
            <a:extLst>
              <a:ext uri="{FF2B5EF4-FFF2-40B4-BE49-F238E27FC236}">
                <a16:creationId xmlns:a16="http://schemas.microsoft.com/office/drawing/2014/main" id="{6E3D9B1D-62FE-5852-9E49-5A39DBB47D62}"/>
              </a:ext>
            </a:extLst>
          </p:cNvPr>
          <p:cNvPicPr preferRelativeResize="0"/>
          <p:nvPr/>
        </p:nvPicPr>
        <p:blipFill rotWithShape="1">
          <a:blip r:embed="rId2">
            <a:alphaModFix/>
          </a:blip>
          <a:srcRect/>
          <a:stretch/>
        </p:blipFill>
        <p:spPr>
          <a:xfrm rot="10800000">
            <a:off x="8235555" y="4235054"/>
            <a:ext cx="908447" cy="908446"/>
          </a:xfrm>
          <a:prstGeom prst="rect">
            <a:avLst/>
          </a:prstGeom>
          <a:noFill/>
          <a:ln>
            <a:noFill/>
          </a:ln>
        </p:spPr>
      </p:pic>
      <p:pic>
        <p:nvPicPr>
          <p:cNvPr id="8" name="Google Shape;188;p30" descr="C:\Users\marlyn\Downloads\blue-border-md.png">
            <a:extLst>
              <a:ext uri="{FF2B5EF4-FFF2-40B4-BE49-F238E27FC236}">
                <a16:creationId xmlns:a16="http://schemas.microsoft.com/office/drawing/2014/main" id="{A673862A-8087-4295-CD54-BF6C2748AC9B}"/>
              </a:ext>
            </a:extLst>
          </p:cNvPr>
          <p:cNvPicPr preferRelativeResize="0"/>
          <p:nvPr/>
        </p:nvPicPr>
        <p:blipFill rotWithShape="1">
          <a:blip r:embed="rId2">
            <a:alphaModFix/>
          </a:blip>
          <a:srcRect/>
          <a:stretch/>
        </p:blipFill>
        <p:spPr>
          <a:xfrm rot="5400000">
            <a:off x="8235554" y="1"/>
            <a:ext cx="908447" cy="908447"/>
          </a:xfrm>
          <a:prstGeom prst="rect">
            <a:avLst/>
          </a:prstGeom>
          <a:noFill/>
          <a:ln>
            <a:noFill/>
          </a:ln>
        </p:spPr>
      </p:pic>
    </p:spTree>
    <p:extLst>
      <p:ext uri="{BB962C8B-B14F-4D97-AF65-F5344CB8AC3E}">
        <p14:creationId xmlns:p14="http://schemas.microsoft.com/office/powerpoint/2010/main" val="1538736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Google Shape;198;p31"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199" name="Google Shape;199;p31"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200" name="Google Shape;200;p31" descr="C:\Users\marlyn\Downloads\blue-border-md.png"/>
          <p:cNvPicPr preferRelativeResize="0"/>
          <p:nvPr/>
        </p:nvPicPr>
        <p:blipFill rotWithShape="1">
          <a:blip r:embed="rId3">
            <a:alphaModFix/>
          </a:blip>
          <a:srcRect/>
          <a:stretch/>
        </p:blipFill>
        <p:spPr>
          <a:xfrm rot="-5400000">
            <a:off x="0" y="4235054"/>
            <a:ext cx="908446" cy="908447"/>
          </a:xfrm>
          <a:prstGeom prst="rect">
            <a:avLst/>
          </a:prstGeom>
          <a:noFill/>
          <a:ln>
            <a:noFill/>
          </a:ln>
        </p:spPr>
      </p:pic>
      <p:pic>
        <p:nvPicPr>
          <p:cNvPr id="201" name="Google Shape;201;p31"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202" name="Google Shape;202;p31"/>
          <p:cNvSpPr txBox="1"/>
          <p:nvPr/>
        </p:nvSpPr>
        <p:spPr>
          <a:xfrm>
            <a:off x="2286000" y="114300"/>
            <a:ext cx="4572000" cy="64629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ar-SA" sz="3600" b="1">
                <a:solidFill>
                  <a:srgbClr val="00B0F0"/>
                </a:solidFill>
                <a:latin typeface="Calibri"/>
                <a:ea typeface="Calibri"/>
                <a:cs typeface="Calibri"/>
                <a:sym typeface="Calibri"/>
              </a:rPr>
              <a:t>محور النقاش</a:t>
            </a:r>
            <a:endParaRPr lang="ar-SA" sz="3600" b="1">
              <a:solidFill>
                <a:srgbClr val="00B0F0"/>
              </a:solidFill>
              <a:latin typeface="Times New Roman"/>
              <a:ea typeface="Times New Roman"/>
              <a:cs typeface="Times New Roman"/>
              <a:sym typeface="Times New Roman"/>
            </a:endParaRPr>
          </a:p>
        </p:txBody>
      </p:sp>
      <p:sp>
        <p:nvSpPr>
          <p:cNvPr id="203" name="Google Shape;203;p31"/>
          <p:cNvSpPr txBox="1"/>
          <p:nvPr/>
        </p:nvSpPr>
        <p:spPr>
          <a:xfrm>
            <a:off x="432550" y="808675"/>
            <a:ext cx="8115000" cy="3004510"/>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0"/>
              </a:spcAft>
              <a:buClr>
                <a:schemeClr val="dk1"/>
              </a:buClr>
              <a:buSzPts val="1100"/>
              <a:buFont typeface="Arial"/>
              <a:buNone/>
            </a:pPr>
            <a:endParaRPr lang="ar-SA" sz="1800">
              <a:solidFill>
                <a:srgbClr val="0E2344"/>
              </a:solidFill>
              <a:latin typeface="Times New Roman" panose="02020603050405020304" pitchFamily="18" charset="0"/>
              <a:cs typeface="Times New Roman" panose="02020603050405020304" pitchFamily="18" charset="0"/>
            </a:endParaRPr>
          </a:p>
          <a:p>
            <a:pPr marL="0" lvl="0" indent="0" algn="r" rtl="0">
              <a:lnSpc>
                <a:spcPct val="115000"/>
              </a:lnSpc>
              <a:spcBef>
                <a:spcPts val="0"/>
              </a:spcBef>
              <a:spcAft>
                <a:spcPts val="0"/>
              </a:spcAft>
              <a:buClr>
                <a:schemeClr val="dk1"/>
              </a:buClr>
              <a:buSzPts val="1100"/>
              <a:buFont typeface="Arial"/>
              <a:buNone/>
            </a:pPr>
            <a:r>
              <a:rPr lang="ar-SA" sz="1800">
                <a:solidFill>
                  <a:srgbClr val="202124"/>
                </a:solidFill>
                <a:latin typeface="Times New Roman" panose="02020603050405020304" pitchFamily="18" charset="0"/>
                <a:cs typeface="Times New Roman" panose="02020603050405020304" pitchFamily="18" charset="0"/>
              </a:rPr>
              <a:t>يجب أن يتضمن المؤتمر مناقشات مثمرة من قبل كل دولة حاضرة حول خلفية وتاريخ التدخل التركي في الشرق الأوسط إلى جانب تقييم الوضع الحالي للتغييرات في السياسات وكيف يؤثر ذلك على كل دولة في جامعة الدول العربية. يجب أن يكون كل مندوب على دراية بموقف بلدهم من تدخل تركيا ، بما في ذلك الماضي والحاضر والمستقبل.</a:t>
            </a:r>
          </a:p>
          <a:p>
            <a:pPr marL="0" lvl="0" indent="0" algn="r" rtl="0">
              <a:lnSpc>
                <a:spcPct val="115000"/>
              </a:lnSpc>
              <a:spcBef>
                <a:spcPts val="0"/>
              </a:spcBef>
              <a:spcAft>
                <a:spcPts val="0"/>
              </a:spcAft>
              <a:buClr>
                <a:schemeClr val="dk1"/>
              </a:buClr>
              <a:buSzPts val="1100"/>
              <a:buFont typeface="Arial"/>
              <a:buNone/>
            </a:pPr>
            <a:endParaRPr lang="ar-SA" sz="1800">
              <a:solidFill>
                <a:srgbClr val="202124"/>
              </a:solidFill>
              <a:latin typeface="Times New Roman" panose="02020603050405020304" pitchFamily="18" charset="0"/>
              <a:cs typeface="Times New Roman" panose="02020603050405020304" pitchFamily="18" charset="0"/>
            </a:endParaRPr>
          </a:p>
          <a:p>
            <a:pPr marL="0" lvl="0" indent="0" algn="r" rtl="1">
              <a:lnSpc>
                <a:spcPct val="114285"/>
              </a:lnSpc>
              <a:spcBef>
                <a:spcPts val="0"/>
              </a:spcBef>
              <a:spcAft>
                <a:spcPts val="0"/>
              </a:spcAft>
              <a:buClr>
                <a:schemeClr val="dk1"/>
              </a:buClr>
              <a:buSzPts val="1100"/>
              <a:buFont typeface="Arial"/>
              <a:buNone/>
            </a:pPr>
            <a:r>
              <a:rPr lang="ar-SA" sz="1800">
                <a:solidFill>
                  <a:srgbClr val="202124"/>
                </a:solidFill>
                <a:latin typeface="Times New Roman" panose="02020603050405020304" pitchFamily="18" charset="0"/>
                <a:cs typeface="Times New Roman" panose="02020603050405020304" pitchFamily="18" charset="0"/>
              </a:rPr>
              <a:t>يجب أن تكون سياسة إعادة التعيين الأخيرة لتركيا محور التركيز الرئيسي طوال المؤتمر. بالنظر إلى هذه الخلفية ، وسياقها ، كيف يُرجح أن تتكشف إعادة ضبط تركيا الإقليمية في الفترة المقبلة؟ </a:t>
            </a:r>
            <a:r>
              <a:rPr lang="ar-SA" sz="1800">
                <a:solidFill>
                  <a:srgbClr val="0E2344"/>
                </a:solidFill>
                <a:latin typeface="Times New Roman" panose="02020603050405020304" pitchFamily="18" charset="0"/>
                <a:cs typeface="Times New Roman" panose="02020603050405020304" pitchFamily="18" charset="0"/>
              </a:rPr>
              <a:t> </a:t>
            </a:r>
            <a:endParaRPr lang="ar-SA" sz="1800">
              <a:solidFill>
                <a:schemeClr val="dk1"/>
              </a:solidFill>
              <a:latin typeface="Times New Roman" panose="02020603050405020304" pitchFamily="18" charset="0"/>
              <a:cs typeface="Times New Roman" panose="02020603050405020304" pitchFamily="18" charset="0"/>
            </a:endParaRPr>
          </a:p>
          <a:p>
            <a:pPr marL="0" lvl="0" indent="0" algn="r" rtl="0">
              <a:spcBef>
                <a:spcPts val="0"/>
              </a:spcBef>
              <a:spcAft>
                <a:spcPts val="0"/>
              </a:spcAft>
              <a:buNone/>
            </a:pPr>
            <a:endParaRPr lang="ar-SA" sz="1800">
              <a:latin typeface="Times New Roman" panose="02020603050405020304" pitchFamily="18" charset="0"/>
              <a:ea typeface="Calibri"/>
              <a:cs typeface="Times New Roman" panose="02020603050405020304" pitchFamily="18" charset="0"/>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09" name="Google Shape;209;p32" descr="C:\Users\marlyn\Downloads\blue-border-md.png"/>
          <p:cNvPicPr preferRelativeResize="0"/>
          <p:nvPr/>
        </p:nvPicPr>
        <p:blipFill rotWithShape="1">
          <a:blip r:embed="rId3">
            <a:alphaModFix/>
          </a:blip>
          <a:srcRect/>
          <a:stretch/>
        </p:blipFill>
        <p:spPr>
          <a:xfrm>
            <a:off x="2" y="0"/>
            <a:ext cx="908447" cy="908447"/>
          </a:xfrm>
          <a:prstGeom prst="rect">
            <a:avLst/>
          </a:prstGeom>
          <a:noFill/>
          <a:ln>
            <a:noFill/>
          </a:ln>
        </p:spPr>
      </p:pic>
      <p:pic>
        <p:nvPicPr>
          <p:cNvPr id="210" name="Google Shape;210;p32" descr="C:\Users\marlyn\Downloads\blue-border-md.png"/>
          <p:cNvPicPr preferRelativeResize="0"/>
          <p:nvPr/>
        </p:nvPicPr>
        <p:blipFill rotWithShape="1">
          <a:blip r:embed="rId3">
            <a:alphaModFix/>
          </a:blip>
          <a:srcRect/>
          <a:stretch/>
        </p:blipFill>
        <p:spPr>
          <a:xfrm rot="5400000">
            <a:off x="8235554" y="1"/>
            <a:ext cx="908447" cy="908447"/>
          </a:xfrm>
          <a:prstGeom prst="rect">
            <a:avLst/>
          </a:prstGeom>
          <a:noFill/>
          <a:ln>
            <a:noFill/>
          </a:ln>
        </p:spPr>
      </p:pic>
      <p:pic>
        <p:nvPicPr>
          <p:cNvPr id="211" name="Google Shape;211;p32" descr="C:\Users\marlyn\Downloads\blue-border-md.png"/>
          <p:cNvPicPr preferRelativeResize="0"/>
          <p:nvPr/>
        </p:nvPicPr>
        <p:blipFill rotWithShape="1">
          <a:blip r:embed="rId3">
            <a:alphaModFix/>
          </a:blip>
          <a:srcRect/>
          <a:stretch/>
        </p:blipFill>
        <p:spPr>
          <a:xfrm rot="-5400000">
            <a:off x="0" y="4235054"/>
            <a:ext cx="908446" cy="908447"/>
          </a:xfrm>
          <a:prstGeom prst="rect">
            <a:avLst/>
          </a:prstGeom>
          <a:noFill/>
          <a:ln>
            <a:noFill/>
          </a:ln>
        </p:spPr>
      </p:pic>
      <p:pic>
        <p:nvPicPr>
          <p:cNvPr id="212" name="Google Shape;212;p32" descr="C:\Users\marlyn\Downloads\blue-border-md.png"/>
          <p:cNvPicPr preferRelativeResize="0"/>
          <p:nvPr/>
        </p:nvPicPr>
        <p:blipFill rotWithShape="1">
          <a:blip r:embed="rId3">
            <a:alphaModFix/>
          </a:blip>
          <a:srcRect/>
          <a:stretch/>
        </p:blipFill>
        <p:spPr>
          <a:xfrm rot="10800000">
            <a:off x="8235555" y="4235054"/>
            <a:ext cx="908447" cy="908446"/>
          </a:xfrm>
          <a:prstGeom prst="rect">
            <a:avLst/>
          </a:prstGeom>
          <a:noFill/>
          <a:ln>
            <a:noFill/>
          </a:ln>
        </p:spPr>
      </p:pic>
      <p:sp>
        <p:nvSpPr>
          <p:cNvPr id="213" name="Google Shape;213;p32"/>
          <p:cNvSpPr txBox="1"/>
          <p:nvPr/>
        </p:nvSpPr>
        <p:spPr>
          <a:xfrm>
            <a:off x="2819400" y="171450"/>
            <a:ext cx="2895600" cy="484748"/>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en" sz="3600" b="1">
                <a:solidFill>
                  <a:srgbClr val="00B0F0"/>
                </a:solidFill>
                <a:latin typeface="Times New Roman"/>
                <a:ea typeface="Times New Roman"/>
                <a:cs typeface="Times New Roman"/>
                <a:sym typeface="Times New Roman"/>
              </a:rPr>
              <a:t>أسئلة للاعتبار</a:t>
            </a:r>
            <a:endParaRPr/>
          </a:p>
        </p:txBody>
      </p:sp>
      <p:sp>
        <p:nvSpPr>
          <p:cNvPr id="214" name="Google Shape;214;p32"/>
          <p:cNvSpPr txBox="1"/>
          <p:nvPr/>
        </p:nvSpPr>
        <p:spPr>
          <a:xfrm>
            <a:off x="708325" y="1144200"/>
            <a:ext cx="7726200" cy="2672176"/>
          </a:xfrm>
          <a:prstGeom prst="rect">
            <a:avLst/>
          </a:prstGeom>
          <a:noFill/>
          <a:ln>
            <a:noFill/>
          </a:ln>
        </p:spPr>
        <p:txBody>
          <a:bodyPr spcFirstLastPara="1" wrap="square" lIns="91425" tIns="91425" rIns="91425" bIns="91425" anchor="t" anchorCtr="0">
            <a:spAutoFit/>
          </a:bodyPr>
          <a:lstStyle/>
          <a:p>
            <a:pPr marL="0" lvl="0" indent="0" algn="r" rtl="1">
              <a:lnSpc>
                <a:spcPct val="114285"/>
              </a:lnSpc>
              <a:spcBef>
                <a:spcPts val="0"/>
              </a:spcBef>
              <a:spcAft>
                <a:spcPts val="0"/>
              </a:spcAft>
              <a:buClr>
                <a:schemeClr val="dk1"/>
              </a:buClr>
              <a:buSzPts val="1100"/>
              <a:buFont typeface="Arial"/>
              <a:buNone/>
            </a:pPr>
            <a:r>
              <a:rPr lang="ar-SA" sz="1800" dirty="0">
                <a:solidFill>
                  <a:srgbClr val="202124"/>
                </a:solidFill>
                <a:latin typeface="Times New Roman" panose="02020603050405020304" pitchFamily="18" charset="0"/>
                <a:cs typeface="Times New Roman" panose="02020603050405020304" pitchFamily="18" charset="0"/>
              </a:rPr>
              <a:t>ما هي الاقتراحات لتركيا والشرق الأوسط لجعل هذه خطة مستدامة وناجحة؟</a:t>
            </a:r>
          </a:p>
          <a:p>
            <a:pPr marL="0" lvl="0" indent="0" algn="r" rtl="1">
              <a:lnSpc>
                <a:spcPct val="114285"/>
              </a:lnSpc>
              <a:spcBef>
                <a:spcPts val="0"/>
              </a:spcBef>
              <a:spcAft>
                <a:spcPts val="0"/>
              </a:spcAft>
              <a:buClr>
                <a:schemeClr val="dk1"/>
              </a:buClr>
              <a:buSzPts val="1100"/>
              <a:buFont typeface="Arial"/>
              <a:buNone/>
            </a:pPr>
            <a:endParaRPr lang="ar-SA" sz="1800" dirty="0">
              <a:solidFill>
                <a:srgbClr val="202124"/>
              </a:solidFill>
              <a:latin typeface="Times New Roman" panose="02020603050405020304" pitchFamily="18" charset="0"/>
              <a:cs typeface="Times New Roman" panose="02020603050405020304" pitchFamily="18" charset="0"/>
            </a:endParaRPr>
          </a:p>
          <a:p>
            <a:pPr marL="0" lvl="0" indent="0" algn="r" rtl="1">
              <a:lnSpc>
                <a:spcPct val="114285"/>
              </a:lnSpc>
              <a:spcBef>
                <a:spcPts val="0"/>
              </a:spcBef>
              <a:spcAft>
                <a:spcPts val="0"/>
              </a:spcAft>
              <a:buClr>
                <a:schemeClr val="dk1"/>
              </a:buClr>
              <a:buSzPts val="1100"/>
              <a:buFont typeface="Arial"/>
              <a:buNone/>
            </a:pPr>
            <a:r>
              <a:rPr lang="ar-SA" sz="1800" dirty="0">
                <a:solidFill>
                  <a:srgbClr val="202124"/>
                </a:solidFill>
                <a:latin typeface="Times New Roman" panose="02020603050405020304" pitchFamily="18" charset="0"/>
                <a:cs typeface="Times New Roman" panose="02020603050405020304" pitchFamily="18" charset="0"/>
              </a:rPr>
              <a:t>ما هو رد فعل بلد المندوب على هذا التدخل؟</a:t>
            </a:r>
          </a:p>
          <a:p>
            <a:pPr marL="0" lvl="0" indent="0" algn="r" rtl="1">
              <a:lnSpc>
                <a:spcPct val="114285"/>
              </a:lnSpc>
              <a:spcBef>
                <a:spcPts val="0"/>
              </a:spcBef>
              <a:spcAft>
                <a:spcPts val="0"/>
              </a:spcAft>
              <a:buClr>
                <a:schemeClr val="dk1"/>
              </a:buClr>
              <a:buSzPts val="1100"/>
              <a:buFont typeface="Arial"/>
              <a:buNone/>
            </a:pPr>
            <a:endParaRPr lang="ar-SA" sz="1800" dirty="0">
              <a:solidFill>
                <a:srgbClr val="202124"/>
              </a:solidFill>
              <a:latin typeface="Times New Roman" panose="02020603050405020304" pitchFamily="18" charset="0"/>
              <a:cs typeface="Times New Roman" panose="02020603050405020304" pitchFamily="18" charset="0"/>
            </a:endParaRPr>
          </a:p>
          <a:p>
            <a:pPr marL="0" lvl="0" indent="0" algn="r" rtl="1">
              <a:lnSpc>
                <a:spcPct val="114285"/>
              </a:lnSpc>
              <a:spcBef>
                <a:spcPts val="0"/>
              </a:spcBef>
              <a:spcAft>
                <a:spcPts val="0"/>
              </a:spcAft>
              <a:buClr>
                <a:schemeClr val="dk1"/>
              </a:buClr>
              <a:buSzPts val="1100"/>
              <a:buFont typeface="Arial"/>
              <a:buNone/>
            </a:pPr>
            <a:r>
              <a:rPr lang="ar-SA" sz="1800" dirty="0">
                <a:solidFill>
                  <a:srgbClr val="202124"/>
                </a:solidFill>
                <a:latin typeface="Times New Roman" panose="02020603050405020304" pitchFamily="18" charset="0"/>
                <a:cs typeface="Times New Roman" panose="02020603050405020304" pitchFamily="18" charset="0"/>
              </a:rPr>
              <a:t>ما هو موقف دولة المندوب مع تركيا حاليا؟</a:t>
            </a:r>
          </a:p>
          <a:p>
            <a:pPr marL="0" lvl="0" indent="0" algn="r" rtl="1">
              <a:lnSpc>
                <a:spcPct val="114285"/>
              </a:lnSpc>
              <a:spcBef>
                <a:spcPts val="0"/>
              </a:spcBef>
              <a:spcAft>
                <a:spcPts val="0"/>
              </a:spcAft>
              <a:buClr>
                <a:schemeClr val="dk1"/>
              </a:buClr>
              <a:buSzPts val="1100"/>
              <a:buFont typeface="Arial"/>
              <a:buNone/>
            </a:pPr>
            <a:endParaRPr lang="ar-SA" sz="1800" dirty="0">
              <a:solidFill>
                <a:srgbClr val="202124"/>
              </a:solidFill>
              <a:latin typeface="Times New Roman" panose="02020603050405020304" pitchFamily="18" charset="0"/>
              <a:cs typeface="Times New Roman" panose="02020603050405020304" pitchFamily="18" charset="0"/>
            </a:endParaRPr>
          </a:p>
          <a:p>
            <a:pPr marL="0" lvl="0" indent="0" algn="r" rtl="1">
              <a:lnSpc>
                <a:spcPct val="114285"/>
              </a:lnSpc>
              <a:spcBef>
                <a:spcPts val="0"/>
              </a:spcBef>
              <a:spcAft>
                <a:spcPts val="0"/>
              </a:spcAft>
              <a:buClr>
                <a:schemeClr val="dk1"/>
              </a:buClr>
              <a:buSzPts val="1100"/>
              <a:buFont typeface="Arial"/>
              <a:buNone/>
            </a:pPr>
            <a:r>
              <a:rPr lang="ar-SA" sz="1800" dirty="0">
                <a:solidFill>
                  <a:srgbClr val="202124"/>
                </a:solidFill>
                <a:latin typeface="Times New Roman" panose="02020603050405020304" pitchFamily="18" charset="0"/>
                <a:cs typeface="Times New Roman" panose="02020603050405020304" pitchFamily="18" charset="0"/>
              </a:rPr>
              <a:t>ما هي الدوافع الرئيسية وراء سياسة تركيا الجديدة؟</a:t>
            </a:r>
          </a:p>
          <a:p>
            <a:pPr marL="0" lvl="0" indent="0" algn="l" rtl="0">
              <a:spcBef>
                <a:spcPts val="0"/>
              </a:spcBef>
              <a:spcAft>
                <a:spcPts val="0"/>
              </a:spcAft>
              <a:buNone/>
            </a:pPr>
            <a:endParaRPr lang="ar-SA" sz="1800" dirty="0">
              <a:latin typeface="Times New Roman" panose="02020603050405020304" pitchFamily="18" charset="0"/>
              <a:ea typeface="Calibri"/>
              <a:cs typeface="Times New Roman" panose="02020603050405020304" pitchFamily="18" charset="0"/>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1918</Words>
  <Application>Microsoft Macintosh PowerPoint</Application>
  <PresentationFormat>On-screen Show (16:9)</PresentationFormat>
  <Paragraphs>135</Paragraphs>
  <Slides>15</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Times New Roman</vt:lpstr>
      <vt:lpstr>Simple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Rokaia Gomaa</cp:lastModifiedBy>
  <cp:revision>2</cp:revision>
  <dcterms:modified xsi:type="dcterms:W3CDTF">2022-12-22T09:12:02Z</dcterms:modified>
</cp:coreProperties>
</file>